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2" r:id="rId6"/>
    <p:sldId id="263" r:id="rId7"/>
    <p:sldId id="288" r:id="rId8"/>
    <p:sldId id="281" r:id="rId9"/>
    <p:sldId id="282" r:id="rId10"/>
    <p:sldId id="286" r:id="rId11"/>
    <p:sldId id="287" r:id="rId12"/>
    <p:sldId id="292" r:id="rId13"/>
    <p:sldId id="289" r:id="rId14"/>
    <p:sldId id="293" r:id="rId15"/>
    <p:sldId id="290" r:id="rId16"/>
    <p:sldId id="295" r:id="rId17"/>
    <p:sldId id="296" r:id="rId18"/>
    <p:sldId id="283" r:id="rId19"/>
    <p:sldId id="294" r:id="rId20"/>
    <p:sldId id="291" r:id="rId21"/>
    <p:sldId id="266" r:id="rId22"/>
    <p:sldId id="258" r:id="rId23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7" autoAdjust="0"/>
    <p:restoredTop sz="92782"/>
  </p:normalViewPr>
  <p:slideViewPr>
    <p:cSldViewPr snapToGrid="0" snapToObjects="1">
      <p:cViewPr varScale="1">
        <p:scale>
          <a:sx n="90" d="100"/>
          <a:sy n="90" d="100"/>
        </p:scale>
        <p:origin x="108" y="396"/>
      </p:cViewPr>
      <p:guideLst>
        <p:guide orient="horz" pos="2160"/>
        <p:guide pos="2880"/>
        <p:guide orient="horz" pos="16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557217847769028"/>
          <c:y val="0.13175221456692915"/>
          <c:w val="0.48385564304461942"/>
          <c:h val="0.72578346456692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7D-4880-9E2E-9FEF35496A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7D-4880-9E2E-9FEF35496A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7D-4880-9E2E-9FEF35496A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7D-4880-9E2E-9FEF35496A5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7D-4880-9E2E-9FEF35496A5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7D-4880-9E2E-9FEF35496A51}"/>
              </c:ext>
            </c:extLst>
          </c:dPt>
          <c:dLbls>
            <c:dLbl>
              <c:idx val="0"/>
              <c:layout>
                <c:manualLayout>
                  <c:x val="-2.3484699355762348E-2"/>
                  <c:y val="9.90167662185131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 dirty="0">
                        <a:solidFill>
                          <a:schemeClr val="tx1"/>
                        </a:solidFill>
                      </a:rPr>
                      <a:t>Strategy &amp; Planning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89772727272726"/>
                      <c:h val="0.155643537741920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7D-4880-9E2E-9FEF35496A51}"/>
                </c:ext>
              </c:extLst>
            </c:dLbl>
            <c:dLbl>
              <c:idx val="1"/>
              <c:layout>
                <c:manualLayout>
                  <c:x val="-0.10265151515151522"/>
                  <c:y val="1.475111880064760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7D-4880-9E2E-9FEF35496A51}"/>
                </c:ext>
              </c:extLst>
            </c:dLbl>
            <c:dLbl>
              <c:idx val="2"/>
              <c:layout>
                <c:manualLayout>
                  <c:x val="-2.6515300644237651E-2"/>
                  <c:y val="-7.88681437099016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95827368169888"/>
                      <c:h val="5.80470297582212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D7D-4880-9E2E-9FEF35496A51}"/>
                </c:ext>
              </c:extLst>
            </c:dLbl>
            <c:dLbl>
              <c:idx val="3"/>
              <c:layout>
                <c:manualLayout>
                  <c:x val="2.4621435814841327E-2"/>
                  <c:y val="-5.4687422082890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 dirty="0">
                        <a:solidFill>
                          <a:schemeClr val="tx1"/>
                        </a:solidFill>
                      </a:rPr>
                      <a:t>Stores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3270833333333331E-2"/>
                      <c:h val="8.62812500000000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D7D-4880-9E2E-9FEF35496A51}"/>
                </c:ext>
              </c:extLst>
            </c:dLbl>
            <c:dLbl>
              <c:idx val="4"/>
              <c:layout>
                <c:manualLayout>
                  <c:x val="5.852272727272731E-2"/>
                  <c:y val="8.82882480695553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7878787878787"/>
                      <c:h val="9.34886585932865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D7D-4880-9E2E-9FEF35496A51}"/>
                </c:ext>
              </c:extLst>
            </c:dLbl>
            <c:dLbl>
              <c:idx val="5"/>
              <c:layout>
                <c:manualLayout>
                  <c:x val="2.9166666666666667E-2"/>
                  <c:y val="7.9086608444231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4219756621331419E-2"/>
                      <c:h val="0.14445458141919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4D7D-4880-9E2E-9FEF35496A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Strategy and Planning</c:v>
                </c:pt>
                <c:pt idx="1">
                  <c:v>Merchandising</c:v>
                </c:pt>
                <c:pt idx="2">
                  <c:v>Marketing</c:v>
                </c:pt>
                <c:pt idx="3">
                  <c:v>Store Operations</c:v>
                </c:pt>
                <c:pt idx="4">
                  <c:v>Pricing</c:v>
                </c:pt>
                <c:pt idx="5">
                  <c:v>Supply Chain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16.670000000000002</c:v>
                </c:pt>
                <c:pt idx="1">
                  <c:v>16.670000000000002</c:v>
                </c:pt>
                <c:pt idx="2">
                  <c:v>16.670000000000002</c:v>
                </c:pt>
                <c:pt idx="3">
                  <c:v>16.670000000000002</c:v>
                </c:pt>
                <c:pt idx="4">
                  <c:v>16.670000000000002</c:v>
                </c:pt>
                <c:pt idx="5">
                  <c:v>16.670000000000002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D7D-4880-9E2E-9FEF35496A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D7D-4880-9E2E-9FEF35496A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D7D-4880-9E2E-9FEF35496A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4D7D-4880-9E2E-9FEF35496A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D7D-4880-9E2E-9FEF35496A5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D7D-4880-9E2E-9FEF35496A5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D7D-4880-9E2E-9FEF35496A51}"/>
              </c:ext>
            </c:extLst>
          </c:dPt>
          <c:cat>
            <c:strRef>
              <c:f>Sheet1!$A$2:$A$7</c:f>
              <c:strCache>
                <c:ptCount val="6"/>
                <c:pt idx="0">
                  <c:v>Strategy and Planning</c:v>
                </c:pt>
                <c:pt idx="1">
                  <c:v>Merchandising</c:v>
                </c:pt>
                <c:pt idx="2">
                  <c:v>Marketing</c:v>
                </c:pt>
                <c:pt idx="3">
                  <c:v>Store Operations</c:v>
                </c:pt>
                <c:pt idx="4">
                  <c:v>Pricing</c:v>
                </c:pt>
                <c:pt idx="5">
                  <c:v>Supply Chain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D7D-4880-9E2E-9FEF35496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557217847769028"/>
          <c:y val="0.13175221456692915"/>
          <c:w val="0.48385564304461942"/>
          <c:h val="0.72578346456692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Areas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7D-4880-9E2E-9FEF35496A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7D-4880-9E2E-9FEF35496A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7D-4880-9E2E-9FEF35496A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7D-4880-9E2E-9FEF35496A5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7D-4880-9E2E-9FEF35496A5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7D-4880-9E2E-9FEF35496A51}"/>
              </c:ext>
            </c:extLst>
          </c:dPt>
          <c:dLbls>
            <c:dLbl>
              <c:idx val="0"/>
              <c:layout>
                <c:manualLayout>
                  <c:x val="-2.3484699355762348E-2"/>
                  <c:y val="9.901676621851317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 dirty="0">
                        <a:solidFill>
                          <a:schemeClr val="tx1"/>
                        </a:solidFill>
                      </a:rPr>
                      <a:t>Strategy &amp; Planning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789772727272726"/>
                      <c:h val="0.155643537741920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7D-4880-9E2E-9FEF35496A51}"/>
                </c:ext>
              </c:extLst>
            </c:dLbl>
            <c:dLbl>
              <c:idx val="1"/>
              <c:layout>
                <c:manualLayout>
                  <c:x val="-0.10265151515151522"/>
                  <c:y val="1.475111880064760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7D-4880-9E2E-9FEF35496A51}"/>
                </c:ext>
              </c:extLst>
            </c:dLbl>
            <c:dLbl>
              <c:idx val="2"/>
              <c:layout>
                <c:manualLayout>
                  <c:x val="-2.6515300644237651E-2"/>
                  <c:y val="-7.88681437099016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95827368169888"/>
                      <c:h val="5.804702975822127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D7D-4880-9E2E-9FEF35496A51}"/>
                </c:ext>
              </c:extLst>
            </c:dLbl>
            <c:dLbl>
              <c:idx val="3"/>
              <c:layout>
                <c:manualLayout>
                  <c:x val="2.4621435814841327E-2"/>
                  <c:y val="-5.4687422082890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 dirty="0">
                        <a:solidFill>
                          <a:schemeClr val="tx1"/>
                        </a:solidFill>
                      </a:rPr>
                      <a:t>Stores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3270833333333331E-2"/>
                      <c:h val="8.62812500000000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D7D-4880-9E2E-9FEF35496A51}"/>
                </c:ext>
              </c:extLst>
            </c:dLbl>
            <c:dLbl>
              <c:idx val="4"/>
              <c:layout>
                <c:manualLayout>
                  <c:x val="5.852272727272731E-2"/>
                  <c:y val="8.82882480695553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37878787878787"/>
                      <c:h val="9.34886585932865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D7D-4880-9E2E-9FEF35496A51}"/>
                </c:ext>
              </c:extLst>
            </c:dLbl>
            <c:dLbl>
              <c:idx val="5"/>
              <c:layout>
                <c:manualLayout>
                  <c:x val="2.9166666666666667E-2"/>
                  <c:y val="7.90866084442318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4219756621331419E-2"/>
                      <c:h val="0.14445458141919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4D7D-4880-9E2E-9FEF35496A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Strategy and Planning</c:v>
                </c:pt>
                <c:pt idx="1">
                  <c:v>Merchandising</c:v>
                </c:pt>
                <c:pt idx="2">
                  <c:v>Marketing</c:v>
                </c:pt>
                <c:pt idx="3">
                  <c:v>Store Operations</c:v>
                </c:pt>
                <c:pt idx="4">
                  <c:v>Pricing</c:v>
                </c:pt>
                <c:pt idx="5">
                  <c:v>Supply Chain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16.670000000000002</c:v>
                </c:pt>
                <c:pt idx="1">
                  <c:v>16.670000000000002</c:v>
                </c:pt>
                <c:pt idx="2">
                  <c:v>16.670000000000002</c:v>
                </c:pt>
                <c:pt idx="3">
                  <c:v>16.670000000000002</c:v>
                </c:pt>
                <c:pt idx="4">
                  <c:v>16.670000000000002</c:v>
                </c:pt>
                <c:pt idx="5">
                  <c:v>16.670000000000002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D7D-4880-9E2E-9FEF35496A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D7D-4880-9E2E-9FEF35496A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D7D-4880-9E2E-9FEF35496A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4D7D-4880-9E2E-9FEF35496A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D7D-4880-9E2E-9FEF35496A5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D7D-4880-9E2E-9FEF35496A5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D7D-4880-9E2E-9FEF35496A51}"/>
              </c:ext>
            </c:extLst>
          </c:dPt>
          <c:cat>
            <c:strRef>
              <c:f>Sheet1!$A$2:$A$7</c:f>
              <c:strCache>
                <c:ptCount val="6"/>
                <c:pt idx="0">
                  <c:v>Strategy and Planning</c:v>
                </c:pt>
                <c:pt idx="1">
                  <c:v>Merchandising</c:v>
                </c:pt>
                <c:pt idx="2">
                  <c:v>Marketing</c:v>
                </c:pt>
                <c:pt idx="3">
                  <c:v>Store Operations</c:v>
                </c:pt>
                <c:pt idx="4">
                  <c:v>Pricing</c:v>
                </c:pt>
                <c:pt idx="5">
                  <c:v>Supply Chain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D7D-4880-9E2E-9FEF35496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09498-64C4-1546-B9BB-27538AF05766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005C13-F6D4-4543-9545-20291DB63E32}">
      <dgm:prSet phldrT="[Text]" custT="1"/>
      <dgm:spPr/>
      <dgm:t>
        <a:bodyPr/>
        <a:lstStyle/>
        <a:p>
          <a:r>
            <a:rPr lang="en-US" sz="2400" dirty="0"/>
            <a:t>Fulfillment System</a:t>
          </a:r>
        </a:p>
      </dgm:t>
    </dgm:pt>
    <dgm:pt modelId="{943B790A-191C-854B-B641-CE151F4ACF46}" type="parTrans" cxnId="{943D896D-EFA1-E341-93DB-458B7999ABD1}">
      <dgm:prSet/>
      <dgm:spPr/>
      <dgm:t>
        <a:bodyPr/>
        <a:lstStyle/>
        <a:p>
          <a:endParaRPr lang="en-US"/>
        </a:p>
      </dgm:t>
    </dgm:pt>
    <dgm:pt modelId="{28804E8B-D622-3D49-9D59-041E69FBB71D}" type="sibTrans" cxnId="{943D896D-EFA1-E341-93DB-458B7999ABD1}">
      <dgm:prSet/>
      <dgm:spPr/>
      <dgm:t>
        <a:bodyPr/>
        <a:lstStyle/>
        <a:p>
          <a:endParaRPr lang="en-US"/>
        </a:p>
      </dgm:t>
    </dgm:pt>
    <dgm:pt modelId="{1D091447-2F7C-4743-9EA7-0242A9397F80}">
      <dgm:prSet phldrT="[Text]" custT="1"/>
      <dgm:spPr/>
      <dgm:t>
        <a:bodyPr/>
        <a:lstStyle/>
        <a:p>
          <a:r>
            <a:rPr lang="en-US" sz="2400" dirty="0"/>
            <a:t>Store</a:t>
          </a:r>
        </a:p>
      </dgm:t>
    </dgm:pt>
    <dgm:pt modelId="{E471BF5A-D7B2-D042-81E6-CF848F201D83}" type="parTrans" cxnId="{771372DE-0701-E646-AE54-A6D9AF826855}">
      <dgm:prSet/>
      <dgm:spPr/>
      <dgm:t>
        <a:bodyPr/>
        <a:lstStyle/>
        <a:p>
          <a:endParaRPr lang="en-US"/>
        </a:p>
      </dgm:t>
    </dgm:pt>
    <dgm:pt modelId="{F059494F-7AEB-3B4F-93EC-B3761631DFF0}" type="sibTrans" cxnId="{771372DE-0701-E646-AE54-A6D9AF826855}">
      <dgm:prSet/>
      <dgm:spPr/>
      <dgm:t>
        <a:bodyPr/>
        <a:lstStyle/>
        <a:p>
          <a:endParaRPr lang="en-US"/>
        </a:p>
      </dgm:t>
    </dgm:pt>
    <dgm:pt modelId="{6C5D7FC8-60F8-6149-B95E-DBA359CB01B2}">
      <dgm:prSet phldrT="[Text]" custT="1"/>
      <dgm:spPr/>
      <dgm:t>
        <a:bodyPr/>
        <a:lstStyle/>
        <a:p>
          <a:r>
            <a:rPr lang="en-US" sz="2400" dirty="0"/>
            <a:t>Shipping</a:t>
          </a:r>
        </a:p>
      </dgm:t>
    </dgm:pt>
    <dgm:pt modelId="{134ADF07-2F98-2B49-A9EA-F35976F29D48}" type="parTrans" cxnId="{4EE65926-5D59-FD43-AAD7-5E15CD274C5C}">
      <dgm:prSet/>
      <dgm:spPr/>
      <dgm:t>
        <a:bodyPr/>
        <a:lstStyle/>
        <a:p>
          <a:endParaRPr lang="en-US"/>
        </a:p>
      </dgm:t>
    </dgm:pt>
    <dgm:pt modelId="{24590726-E5CD-D545-9097-DF4DEACBA7A5}" type="sibTrans" cxnId="{4EE65926-5D59-FD43-AAD7-5E15CD274C5C}">
      <dgm:prSet/>
      <dgm:spPr/>
      <dgm:t>
        <a:bodyPr/>
        <a:lstStyle/>
        <a:p>
          <a:endParaRPr lang="en-US"/>
        </a:p>
      </dgm:t>
    </dgm:pt>
    <dgm:pt modelId="{E1015942-5A99-1547-A71F-6EF66AA970AB}">
      <dgm:prSet phldrT="[Text]" custT="1"/>
      <dgm:spPr/>
      <dgm:t>
        <a:bodyPr/>
        <a:lstStyle/>
        <a:p>
          <a:r>
            <a:rPr lang="en-US" sz="2400" dirty="0"/>
            <a:t>Customer</a:t>
          </a:r>
        </a:p>
      </dgm:t>
    </dgm:pt>
    <dgm:pt modelId="{7DFC5C10-3A8B-AB4F-96FD-FA8F7F95E1F6}" type="parTrans" cxnId="{3D2E3C6E-6DB5-D145-9FFD-BBA13718C6BD}">
      <dgm:prSet/>
      <dgm:spPr/>
      <dgm:t>
        <a:bodyPr/>
        <a:lstStyle/>
        <a:p>
          <a:endParaRPr lang="en-US"/>
        </a:p>
      </dgm:t>
    </dgm:pt>
    <dgm:pt modelId="{0E9C8A0A-0851-E04E-8C4B-F3636A8AFEEC}" type="sibTrans" cxnId="{3D2E3C6E-6DB5-D145-9FFD-BBA13718C6BD}">
      <dgm:prSet/>
      <dgm:spPr/>
      <dgm:t>
        <a:bodyPr/>
        <a:lstStyle/>
        <a:p>
          <a:endParaRPr lang="en-US"/>
        </a:p>
      </dgm:t>
    </dgm:pt>
    <dgm:pt modelId="{2E129D91-2305-6147-A175-EF57890F5E63}">
      <dgm:prSet phldrT="[Text]" custT="1"/>
      <dgm:spPr/>
      <dgm:t>
        <a:bodyPr/>
        <a:lstStyle/>
        <a:p>
          <a:r>
            <a:rPr lang="en-US" sz="2400" dirty="0"/>
            <a:t>MCOM Website</a:t>
          </a:r>
        </a:p>
      </dgm:t>
    </dgm:pt>
    <dgm:pt modelId="{58DC5F44-5FD2-2945-A3E3-77CAF06B2396}" type="parTrans" cxnId="{266D617A-749C-BE42-937C-FC2F52EFA1D3}">
      <dgm:prSet/>
      <dgm:spPr/>
      <dgm:t>
        <a:bodyPr/>
        <a:lstStyle/>
        <a:p>
          <a:endParaRPr lang="en-US"/>
        </a:p>
      </dgm:t>
    </dgm:pt>
    <dgm:pt modelId="{FBA7EC7A-D9F1-2640-83AB-99589243D94C}" type="sibTrans" cxnId="{266D617A-749C-BE42-937C-FC2F52EFA1D3}">
      <dgm:prSet/>
      <dgm:spPr/>
      <dgm:t>
        <a:bodyPr/>
        <a:lstStyle/>
        <a:p>
          <a:endParaRPr lang="en-US"/>
        </a:p>
      </dgm:t>
    </dgm:pt>
    <dgm:pt modelId="{995BF190-CC4E-774F-A592-8EAAE8B0C483}">
      <dgm:prSet custT="1"/>
      <dgm:spPr/>
      <dgm:t>
        <a:bodyPr/>
        <a:lstStyle/>
        <a:p>
          <a:r>
            <a:rPr lang="en-US" sz="2400" dirty="0"/>
            <a:t>Pick </a:t>
          </a:r>
        </a:p>
        <a:p>
          <a:r>
            <a:rPr lang="en-US" sz="2400" dirty="0"/>
            <a:t>List</a:t>
          </a:r>
        </a:p>
      </dgm:t>
    </dgm:pt>
    <dgm:pt modelId="{A94B5900-6E60-0A45-8653-AB2C50709B57}" type="parTrans" cxnId="{F1D1CF45-7715-4145-93E2-F78F36DF2C3F}">
      <dgm:prSet/>
      <dgm:spPr/>
      <dgm:t>
        <a:bodyPr/>
        <a:lstStyle/>
        <a:p>
          <a:endParaRPr lang="en-US"/>
        </a:p>
      </dgm:t>
    </dgm:pt>
    <dgm:pt modelId="{9740C4CD-D73F-654F-98FF-5F1D13EC08B1}" type="sibTrans" cxnId="{F1D1CF45-7715-4145-93E2-F78F36DF2C3F}">
      <dgm:prSet/>
      <dgm:spPr/>
      <dgm:t>
        <a:bodyPr/>
        <a:lstStyle/>
        <a:p>
          <a:endParaRPr lang="en-US"/>
        </a:p>
      </dgm:t>
    </dgm:pt>
    <dgm:pt modelId="{865D5FB3-30D2-6948-BAE8-95323CE437AF}" type="pres">
      <dgm:prSet presAssocID="{72109498-64C4-1546-B9BB-27538AF05766}" presName="cycle" presStyleCnt="0">
        <dgm:presLayoutVars>
          <dgm:dir/>
          <dgm:resizeHandles val="exact"/>
        </dgm:presLayoutVars>
      </dgm:prSet>
      <dgm:spPr/>
    </dgm:pt>
    <dgm:pt modelId="{5557B5BA-BB72-CB4A-A7C6-9FF417B162A5}" type="pres">
      <dgm:prSet presAssocID="{C3005C13-F6D4-4543-9545-20291DB63E32}" presName="dummy" presStyleCnt="0"/>
      <dgm:spPr/>
    </dgm:pt>
    <dgm:pt modelId="{5365C648-7789-FF46-9E5A-3967BC84DB3B}" type="pres">
      <dgm:prSet presAssocID="{C3005C13-F6D4-4543-9545-20291DB63E32}" presName="node" presStyleLbl="revTx" presStyleIdx="0" presStyleCnt="6" custScaleX="188708" custScaleY="112241" custRadScaleRad="101215" custRadScaleInc="11151">
        <dgm:presLayoutVars>
          <dgm:bulletEnabled val="1"/>
        </dgm:presLayoutVars>
      </dgm:prSet>
      <dgm:spPr/>
    </dgm:pt>
    <dgm:pt modelId="{FDB464CF-37A7-264B-A6D9-1206AC798C6D}" type="pres">
      <dgm:prSet presAssocID="{28804E8B-D622-3D49-9D59-041E69FBB71D}" presName="sibTrans" presStyleLbl="node1" presStyleIdx="0" presStyleCnt="6"/>
      <dgm:spPr/>
    </dgm:pt>
    <dgm:pt modelId="{CA1262C2-EB74-D147-B41F-2B4EE3D56C78}" type="pres">
      <dgm:prSet presAssocID="{1D091447-2F7C-4743-9EA7-0242A9397F80}" presName="dummy" presStyleCnt="0"/>
      <dgm:spPr/>
    </dgm:pt>
    <dgm:pt modelId="{679F8056-A320-644C-97DE-A9374DB9F388}" type="pres">
      <dgm:prSet presAssocID="{1D091447-2F7C-4743-9EA7-0242A9397F80}" presName="node" presStyleLbl="revTx" presStyleIdx="1" presStyleCnt="6">
        <dgm:presLayoutVars>
          <dgm:bulletEnabled val="1"/>
        </dgm:presLayoutVars>
      </dgm:prSet>
      <dgm:spPr/>
    </dgm:pt>
    <dgm:pt modelId="{6DF1E2F9-1CD2-464F-A174-FF32E79F2507}" type="pres">
      <dgm:prSet presAssocID="{F059494F-7AEB-3B4F-93EC-B3761631DFF0}" presName="sibTrans" presStyleLbl="node1" presStyleIdx="1" presStyleCnt="6"/>
      <dgm:spPr/>
    </dgm:pt>
    <dgm:pt modelId="{0232081D-8286-C84B-9278-4C31003A6765}" type="pres">
      <dgm:prSet presAssocID="{995BF190-CC4E-774F-A592-8EAAE8B0C483}" presName="dummy" presStyleCnt="0"/>
      <dgm:spPr/>
    </dgm:pt>
    <dgm:pt modelId="{5480E35D-4CD8-CD48-98FD-05CA3839A4D1}" type="pres">
      <dgm:prSet presAssocID="{995BF190-CC4E-774F-A592-8EAAE8B0C483}" presName="node" presStyleLbl="revTx" presStyleIdx="2" presStyleCnt="6" custScaleX="94023">
        <dgm:presLayoutVars>
          <dgm:bulletEnabled val="1"/>
        </dgm:presLayoutVars>
      </dgm:prSet>
      <dgm:spPr/>
    </dgm:pt>
    <dgm:pt modelId="{3C66615C-769B-C843-9ADF-44B0B43E9C24}" type="pres">
      <dgm:prSet presAssocID="{9740C4CD-D73F-654F-98FF-5F1D13EC08B1}" presName="sibTrans" presStyleLbl="node1" presStyleIdx="2" presStyleCnt="6"/>
      <dgm:spPr/>
    </dgm:pt>
    <dgm:pt modelId="{99F9575E-07F6-244F-B4C0-44A382C30068}" type="pres">
      <dgm:prSet presAssocID="{6C5D7FC8-60F8-6149-B95E-DBA359CB01B2}" presName="dummy" presStyleCnt="0"/>
      <dgm:spPr/>
    </dgm:pt>
    <dgm:pt modelId="{CB000EC2-5A7F-0446-B229-4AB998564E9C}" type="pres">
      <dgm:prSet presAssocID="{6C5D7FC8-60F8-6149-B95E-DBA359CB01B2}" presName="node" presStyleLbl="revTx" presStyleIdx="3" presStyleCnt="6" custScaleX="211098" custRadScaleRad="100929" custRadScaleInc="15420">
        <dgm:presLayoutVars>
          <dgm:bulletEnabled val="1"/>
        </dgm:presLayoutVars>
      </dgm:prSet>
      <dgm:spPr/>
    </dgm:pt>
    <dgm:pt modelId="{A5867C80-91AD-9340-858D-EA6CA1B6218D}" type="pres">
      <dgm:prSet presAssocID="{24590726-E5CD-D545-9097-DF4DEACBA7A5}" presName="sibTrans" presStyleLbl="node1" presStyleIdx="3" presStyleCnt="6"/>
      <dgm:spPr/>
    </dgm:pt>
    <dgm:pt modelId="{B7221CD5-F84A-7F4C-9834-AF516E042E8A}" type="pres">
      <dgm:prSet presAssocID="{E1015942-5A99-1547-A71F-6EF66AA970AB}" presName="dummy" presStyleCnt="0"/>
      <dgm:spPr/>
    </dgm:pt>
    <dgm:pt modelId="{EF35F0B3-7638-144E-8FDE-BCF282B84D01}" type="pres">
      <dgm:prSet presAssocID="{E1015942-5A99-1547-A71F-6EF66AA970AB}" presName="node" presStyleLbl="revTx" presStyleIdx="4" presStyleCnt="6" custScaleX="196903" custScaleY="89058" custRadScaleRad="100402" custRadScaleInc="-25627">
        <dgm:presLayoutVars>
          <dgm:bulletEnabled val="1"/>
        </dgm:presLayoutVars>
      </dgm:prSet>
      <dgm:spPr/>
    </dgm:pt>
    <dgm:pt modelId="{EE34BB30-3503-AF4F-B661-A6C372142CE5}" type="pres">
      <dgm:prSet presAssocID="{0E9C8A0A-0851-E04E-8C4B-F3636A8AFEEC}" presName="sibTrans" presStyleLbl="node1" presStyleIdx="4" presStyleCnt="6" custLinFactNeighborY="-2072"/>
      <dgm:spPr/>
    </dgm:pt>
    <dgm:pt modelId="{18865A6C-DC8A-D748-820A-E1411FEEC647}" type="pres">
      <dgm:prSet presAssocID="{2E129D91-2305-6147-A175-EF57890F5E63}" presName="dummy" presStyleCnt="0"/>
      <dgm:spPr/>
    </dgm:pt>
    <dgm:pt modelId="{802E3C0B-6DC7-614E-8786-EBB9A09CD6DD}" type="pres">
      <dgm:prSet presAssocID="{2E129D91-2305-6147-A175-EF57890F5E63}" presName="node" presStyleLbl="revTx" presStyleIdx="5" presStyleCnt="6" custScaleX="189458" custRadScaleRad="92341" custRadScaleInc="-13919">
        <dgm:presLayoutVars>
          <dgm:bulletEnabled val="1"/>
        </dgm:presLayoutVars>
      </dgm:prSet>
      <dgm:spPr/>
    </dgm:pt>
    <dgm:pt modelId="{AA935456-C395-B94F-8A96-9A220300A78F}" type="pres">
      <dgm:prSet presAssocID="{FBA7EC7A-D9F1-2640-83AB-99589243D94C}" presName="sibTrans" presStyleLbl="node1" presStyleIdx="5" presStyleCnt="6" custLinFactNeighborX="1024" custLinFactNeighborY="1574"/>
      <dgm:spPr/>
    </dgm:pt>
  </dgm:ptLst>
  <dgm:cxnLst>
    <dgm:cxn modelId="{68606400-6D21-B949-8B6E-860B29B8EDD1}" type="presOf" srcId="{2E129D91-2305-6147-A175-EF57890F5E63}" destId="{802E3C0B-6DC7-614E-8786-EBB9A09CD6DD}" srcOrd="0" destOrd="0" presId="urn:microsoft.com/office/officeart/2005/8/layout/cycle1"/>
    <dgm:cxn modelId="{0DF64E1B-E807-BD42-BF20-BABE99B26B06}" type="presOf" srcId="{9740C4CD-D73F-654F-98FF-5F1D13EC08B1}" destId="{3C66615C-769B-C843-9ADF-44B0B43E9C24}" srcOrd="0" destOrd="0" presId="urn:microsoft.com/office/officeart/2005/8/layout/cycle1"/>
    <dgm:cxn modelId="{B6249A23-21CE-FE47-BE54-973527DE01F9}" type="presOf" srcId="{24590726-E5CD-D545-9097-DF4DEACBA7A5}" destId="{A5867C80-91AD-9340-858D-EA6CA1B6218D}" srcOrd="0" destOrd="0" presId="urn:microsoft.com/office/officeart/2005/8/layout/cycle1"/>
    <dgm:cxn modelId="{4EE65926-5D59-FD43-AAD7-5E15CD274C5C}" srcId="{72109498-64C4-1546-B9BB-27538AF05766}" destId="{6C5D7FC8-60F8-6149-B95E-DBA359CB01B2}" srcOrd="3" destOrd="0" parTransId="{134ADF07-2F98-2B49-A9EA-F35976F29D48}" sibTransId="{24590726-E5CD-D545-9097-DF4DEACBA7A5}"/>
    <dgm:cxn modelId="{F7AE1427-D8D2-1C41-96AF-3B09B07C543D}" type="presOf" srcId="{E1015942-5A99-1547-A71F-6EF66AA970AB}" destId="{EF35F0B3-7638-144E-8FDE-BCF282B84D01}" srcOrd="0" destOrd="0" presId="urn:microsoft.com/office/officeart/2005/8/layout/cycle1"/>
    <dgm:cxn modelId="{C02EAD31-0570-9940-A2F2-548F1E7B8BD9}" type="presOf" srcId="{F059494F-7AEB-3B4F-93EC-B3761631DFF0}" destId="{6DF1E2F9-1CD2-464F-A174-FF32E79F2507}" srcOrd="0" destOrd="0" presId="urn:microsoft.com/office/officeart/2005/8/layout/cycle1"/>
    <dgm:cxn modelId="{9BE17F39-A806-A441-956B-99D5F588040F}" type="presOf" srcId="{995BF190-CC4E-774F-A592-8EAAE8B0C483}" destId="{5480E35D-4CD8-CD48-98FD-05CA3839A4D1}" srcOrd="0" destOrd="0" presId="urn:microsoft.com/office/officeart/2005/8/layout/cycle1"/>
    <dgm:cxn modelId="{F4AFBC5D-EA91-D849-8ECA-DFC7F3AC2A91}" type="presOf" srcId="{0E9C8A0A-0851-E04E-8C4B-F3636A8AFEEC}" destId="{EE34BB30-3503-AF4F-B661-A6C372142CE5}" srcOrd="0" destOrd="0" presId="urn:microsoft.com/office/officeart/2005/8/layout/cycle1"/>
    <dgm:cxn modelId="{F1D1CF45-7715-4145-93E2-F78F36DF2C3F}" srcId="{72109498-64C4-1546-B9BB-27538AF05766}" destId="{995BF190-CC4E-774F-A592-8EAAE8B0C483}" srcOrd="2" destOrd="0" parTransId="{A94B5900-6E60-0A45-8653-AB2C50709B57}" sibTransId="{9740C4CD-D73F-654F-98FF-5F1D13EC08B1}"/>
    <dgm:cxn modelId="{E490DF69-C087-A840-8932-EFE1E822DA3F}" type="presOf" srcId="{1D091447-2F7C-4743-9EA7-0242A9397F80}" destId="{679F8056-A320-644C-97DE-A9374DB9F388}" srcOrd="0" destOrd="0" presId="urn:microsoft.com/office/officeart/2005/8/layout/cycle1"/>
    <dgm:cxn modelId="{943D896D-EFA1-E341-93DB-458B7999ABD1}" srcId="{72109498-64C4-1546-B9BB-27538AF05766}" destId="{C3005C13-F6D4-4543-9545-20291DB63E32}" srcOrd="0" destOrd="0" parTransId="{943B790A-191C-854B-B641-CE151F4ACF46}" sibTransId="{28804E8B-D622-3D49-9D59-041E69FBB71D}"/>
    <dgm:cxn modelId="{3D2E3C6E-6DB5-D145-9FFD-BBA13718C6BD}" srcId="{72109498-64C4-1546-B9BB-27538AF05766}" destId="{E1015942-5A99-1547-A71F-6EF66AA970AB}" srcOrd="4" destOrd="0" parTransId="{7DFC5C10-3A8B-AB4F-96FD-FA8F7F95E1F6}" sibTransId="{0E9C8A0A-0851-E04E-8C4B-F3636A8AFEEC}"/>
    <dgm:cxn modelId="{266D617A-749C-BE42-937C-FC2F52EFA1D3}" srcId="{72109498-64C4-1546-B9BB-27538AF05766}" destId="{2E129D91-2305-6147-A175-EF57890F5E63}" srcOrd="5" destOrd="0" parTransId="{58DC5F44-5FD2-2945-A3E3-77CAF06B2396}" sibTransId="{FBA7EC7A-D9F1-2640-83AB-99589243D94C}"/>
    <dgm:cxn modelId="{E8F39483-D826-A44A-9D2E-E194D0D3D472}" type="presOf" srcId="{28804E8B-D622-3D49-9D59-041E69FBB71D}" destId="{FDB464CF-37A7-264B-A6D9-1206AC798C6D}" srcOrd="0" destOrd="0" presId="urn:microsoft.com/office/officeart/2005/8/layout/cycle1"/>
    <dgm:cxn modelId="{01FB8C9C-86F1-404B-9445-3B78A19EC0D0}" type="presOf" srcId="{72109498-64C4-1546-B9BB-27538AF05766}" destId="{865D5FB3-30D2-6948-BAE8-95323CE437AF}" srcOrd="0" destOrd="0" presId="urn:microsoft.com/office/officeart/2005/8/layout/cycle1"/>
    <dgm:cxn modelId="{91AB9CA4-D12F-3647-88B2-69B5F10B6A17}" type="presOf" srcId="{FBA7EC7A-D9F1-2640-83AB-99589243D94C}" destId="{AA935456-C395-B94F-8A96-9A220300A78F}" srcOrd="0" destOrd="0" presId="urn:microsoft.com/office/officeart/2005/8/layout/cycle1"/>
    <dgm:cxn modelId="{FA8D28B9-7ADF-F64A-9A27-D6C081B4CE41}" type="presOf" srcId="{C3005C13-F6D4-4543-9545-20291DB63E32}" destId="{5365C648-7789-FF46-9E5A-3967BC84DB3B}" srcOrd="0" destOrd="0" presId="urn:microsoft.com/office/officeart/2005/8/layout/cycle1"/>
    <dgm:cxn modelId="{6D5820DE-E726-264F-82BE-769FB60F9803}" type="presOf" srcId="{6C5D7FC8-60F8-6149-B95E-DBA359CB01B2}" destId="{CB000EC2-5A7F-0446-B229-4AB998564E9C}" srcOrd="0" destOrd="0" presId="urn:microsoft.com/office/officeart/2005/8/layout/cycle1"/>
    <dgm:cxn modelId="{771372DE-0701-E646-AE54-A6D9AF826855}" srcId="{72109498-64C4-1546-B9BB-27538AF05766}" destId="{1D091447-2F7C-4743-9EA7-0242A9397F80}" srcOrd="1" destOrd="0" parTransId="{E471BF5A-D7B2-D042-81E6-CF848F201D83}" sibTransId="{F059494F-7AEB-3B4F-93EC-B3761631DFF0}"/>
    <dgm:cxn modelId="{97A5B6CC-9DA0-8D4A-B7A2-86FE3A2C1329}" type="presParOf" srcId="{865D5FB3-30D2-6948-BAE8-95323CE437AF}" destId="{5557B5BA-BB72-CB4A-A7C6-9FF417B162A5}" srcOrd="0" destOrd="0" presId="urn:microsoft.com/office/officeart/2005/8/layout/cycle1"/>
    <dgm:cxn modelId="{DB935933-6169-1144-AFEE-FB925C27BA7D}" type="presParOf" srcId="{865D5FB3-30D2-6948-BAE8-95323CE437AF}" destId="{5365C648-7789-FF46-9E5A-3967BC84DB3B}" srcOrd="1" destOrd="0" presId="urn:microsoft.com/office/officeart/2005/8/layout/cycle1"/>
    <dgm:cxn modelId="{BF57D89B-E03F-0B4B-955C-67AB1F467E78}" type="presParOf" srcId="{865D5FB3-30D2-6948-BAE8-95323CE437AF}" destId="{FDB464CF-37A7-264B-A6D9-1206AC798C6D}" srcOrd="2" destOrd="0" presId="urn:microsoft.com/office/officeart/2005/8/layout/cycle1"/>
    <dgm:cxn modelId="{F6AFC400-D3DB-1046-986E-1539F1F89B63}" type="presParOf" srcId="{865D5FB3-30D2-6948-BAE8-95323CE437AF}" destId="{CA1262C2-EB74-D147-B41F-2B4EE3D56C78}" srcOrd="3" destOrd="0" presId="urn:microsoft.com/office/officeart/2005/8/layout/cycle1"/>
    <dgm:cxn modelId="{3EE85BF6-68C4-754B-ACA5-89FEAE7A830F}" type="presParOf" srcId="{865D5FB3-30D2-6948-BAE8-95323CE437AF}" destId="{679F8056-A320-644C-97DE-A9374DB9F388}" srcOrd="4" destOrd="0" presId="urn:microsoft.com/office/officeart/2005/8/layout/cycle1"/>
    <dgm:cxn modelId="{302FD7E6-2923-2B41-B590-4A032943934E}" type="presParOf" srcId="{865D5FB3-30D2-6948-BAE8-95323CE437AF}" destId="{6DF1E2F9-1CD2-464F-A174-FF32E79F2507}" srcOrd="5" destOrd="0" presId="urn:microsoft.com/office/officeart/2005/8/layout/cycle1"/>
    <dgm:cxn modelId="{5CE467ED-8AD0-4C4E-AB08-4640668CB72C}" type="presParOf" srcId="{865D5FB3-30D2-6948-BAE8-95323CE437AF}" destId="{0232081D-8286-C84B-9278-4C31003A6765}" srcOrd="6" destOrd="0" presId="urn:microsoft.com/office/officeart/2005/8/layout/cycle1"/>
    <dgm:cxn modelId="{C80AB962-D3CF-E543-B118-8F1BE6F9CF9C}" type="presParOf" srcId="{865D5FB3-30D2-6948-BAE8-95323CE437AF}" destId="{5480E35D-4CD8-CD48-98FD-05CA3839A4D1}" srcOrd="7" destOrd="0" presId="urn:microsoft.com/office/officeart/2005/8/layout/cycle1"/>
    <dgm:cxn modelId="{4A69F77B-681B-1D49-9660-57310C12A934}" type="presParOf" srcId="{865D5FB3-30D2-6948-BAE8-95323CE437AF}" destId="{3C66615C-769B-C843-9ADF-44B0B43E9C24}" srcOrd="8" destOrd="0" presId="urn:microsoft.com/office/officeart/2005/8/layout/cycle1"/>
    <dgm:cxn modelId="{AA6B7400-B62C-754C-B153-0693E824F2C0}" type="presParOf" srcId="{865D5FB3-30D2-6948-BAE8-95323CE437AF}" destId="{99F9575E-07F6-244F-B4C0-44A382C30068}" srcOrd="9" destOrd="0" presId="urn:microsoft.com/office/officeart/2005/8/layout/cycle1"/>
    <dgm:cxn modelId="{4850DCC2-EC5A-5344-BDF8-FFA1E16AD4AF}" type="presParOf" srcId="{865D5FB3-30D2-6948-BAE8-95323CE437AF}" destId="{CB000EC2-5A7F-0446-B229-4AB998564E9C}" srcOrd="10" destOrd="0" presId="urn:microsoft.com/office/officeart/2005/8/layout/cycle1"/>
    <dgm:cxn modelId="{B9AD497A-FE93-5346-9A60-C5564EFD3498}" type="presParOf" srcId="{865D5FB3-30D2-6948-BAE8-95323CE437AF}" destId="{A5867C80-91AD-9340-858D-EA6CA1B6218D}" srcOrd="11" destOrd="0" presId="urn:microsoft.com/office/officeart/2005/8/layout/cycle1"/>
    <dgm:cxn modelId="{A7106D98-8C44-1D41-93CB-9A1B96838F0D}" type="presParOf" srcId="{865D5FB3-30D2-6948-BAE8-95323CE437AF}" destId="{B7221CD5-F84A-7F4C-9834-AF516E042E8A}" srcOrd="12" destOrd="0" presId="urn:microsoft.com/office/officeart/2005/8/layout/cycle1"/>
    <dgm:cxn modelId="{9B1B533C-9140-E046-9154-6DA3D078D1D4}" type="presParOf" srcId="{865D5FB3-30D2-6948-BAE8-95323CE437AF}" destId="{EF35F0B3-7638-144E-8FDE-BCF282B84D01}" srcOrd="13" destOrd="0" presId="urn:microsoft.com/office/officeart/2005/8/layout/cycle1"/>
    <dgm:cxn modelId="{6B7A720E-0DDD-C146-9DBF-5AAAB929E02B}" type="presParOf" srcId="{865D5FB3-30D2-6948-BAE8-95323CE437AF}" destId="{EE34BB30-3503-AF4F-B661-A6C372142CE5}" srcOrd="14" destOrd="0" presId="urn:microsoft.com/office/officeart/2005/8/layout/cycle1"/>
    <dgm:cxn modelId="{2D865578-0EE1-7F44-911D-10D511E7F7C5}" type="presParOf" srcId="{865D5FB3-30D2-6948-BAE8-95323CE437AF}" destId="{18865A6C-DC8A-D748-820A-E1411FEEC647}" srcOrd="15" destOrd="0" presId="urn:microsoft.com/office/officeart/2005/8/layout/cycle1"/>
    <dgm:cxn modelId="{09ACDE38-055F-964A-9493-81E8858DD15B}" type="presParOf" srcId="{865D5FB3-30D2-6948-BAE8-95323CE437AF}" destId="{802E3C0B-6DC7-614E-8786-EBB9A09CD6DD}" srcOrd="16" destOrd="0" presId="urn:microsoft.com/office/officeart/2005/8/layout/cycle1"/>
    <dgm:cxn modelId="{1A7EF894-0722-7141-84D3-56703AA9568A}" type="presParOf" srcId="{865D5FB3-30D2-6948-BAE8-95323CE437AF}" destId="{AA935456-C395-B94F-8A96-9A220300A78F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5C648-7789-FF46-9E5A-3967BC84DB3B}">
      <dsp:nvSpPr>
        <dsp:cNvPr id="0" name=""/>
        <dsp:cNvSpPr/>
      </dsp:nvSpPr>
      <dsp:spPr>
        <a:xfrm>
          <a:off x="4564696" y="-7"/>
          <a:ext cx="1582483" cy="941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Fulfillment System</a:t>
          </a:r>
        </a:p>
      </dsp:txBody>
      <dsp:txXfrm>
        <a:off x="4564696" y="-7"/>
        <a:ext cx="1582483" cy="941239"/>
      </dsp:txXfrm>
    </dsp:sp>
    <dsp:sp modelId="{FDB464CF-37A7-264B-A6D9-1206AC798C6D}">
      <dsp:nvSpPr>
        <dsp:cNvPr id="0" name=""/>
        <dsp:cNvSpPr/>
      </dsp:nvSpPr>
      <dsp:spPr>
        <a:xfrm>
          <a:off x="2287617" y="-30515"/>
          <a:ext cx="4094227" cy="4094227"/>
        </a:xfrm>
        <a:prstGeom prst="circularArrow">
          <a:avLst>
            <a:gd name="adj1" fmla="val 3994"/>
            <a:gd name="adj2" fmla="val 250576"/>
            <a:gd name="adj3" fmla="val 20675502"/>
            <a:gd name="adj4" fmla="val 19493715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9F8056-A320-644C-97DE-A9374DB9F388}">
      <dsp:nvSpPr>
        <dsp:cNvPr id="0" name=""/>
        <dsp:cNvSpPr/>
      </dsp:nvSpPr>
      <dsp:spPr>
        <a:xfrm>
          <a:off x="5797196" y="1652361"/>
          <a:ext cx="838588" cy="83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Store</a:t>
          </a:r>
        </a:p>
      </dsp:txBody>
      <dsp:txXfrm>
        <a:off x="5797196" y="1652361"/>
        <a:ext cx="838588" cy="838588"/>
      </dsp:txXfrm>
    </dsp:sp>
    <dsp:sp modelId="{6DF1E2F9-1CD2-464F-A174-FF32E79F2507}">
      <dsp:nvSpPr>
        <dsp:cNvPr id="0" name=""/>
        <dsp:cNvSpPr/>
      </dsp:nvSpPr>
      <dsp:spPr>
        <a:xfrm>
          <a:off x="2299415" y="24541"/>
          <a:ext cx="4094227" cy="4094227"/>
        </a:xfrm>
        <a:prstGeom prst="circularArrow">
          <a:avLst>
            <a:gd name="adj1" fmla="val 3994"/>
            <a:gd name="adj2" fmla="val 250576"/>
            <a:gd name="adj3" fmla="val 2431304"/>
            <a:gd name="adj4" fmla="val 777442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0E35D-4CD8-CD48-98FD-05CA3839A4D1}">
      <dsp:nvSpPr>
        <dsp:cNvPr id="0" name=""/>
        <dsp:cNvSpPr/>
      </dsp:nvSpPr>
      <dsp:spPr>
        <a:xfrm>
          <a:off x="4887277" y="3271795"/>
          <a:ext cx="788465" cy="83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Pick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List</a:t>
          </a:r>
        </a:p>
      </dsp:txBody>
      <dsp:txXfrm>
        <a:off x="4887277" y="3271795"/>
        <a:ext cx="788465" cy="838588"/>
      </dsp:txXfrm>
    </dsp:sp>
    <dsp:sp modelId="{3C66615C-769B-C843-9ADF-44B0B43E9C24}">
      <dsp:nvSpPr>
        <dsp:cNvPr id="0" name=""/>
        <dsp:cNvSpPr/>
      </dsp:nvSpPr>
      <dsp:spPr>
        <a:xfrm>
          <a:off x="2253761" y="38973"/>
          <a:ext cx="4094227" cy="4094227"/>
        </a:xfrm>
        <a:prstGeom prst="circularArrow">
          <a:avLst>
            <a:gd name="adj1" fmla="val 3994"/>
            <a:gd name="adj2" fmla="val 250576"/>
            <a:gd name="adj3" fmla="val 5332356"/>
            <a:gd name="adj4" fmla="val 4303455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00EC2-5A7F-0446-B229-4AB998564E9C}">
      <dsp:nvSpPr>
        <dsp:cNvPr id="0" name=""/>
        <dsp:cNvSpPr/>
      </dsp:nvSpPr>
      <dsp:spPr>
        <a:xfrm>
          <a:off x="2431172" y="3233703"/>
          <a:ext cx="1770243" cy="83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Shipping</a:t>
          </a:r>
        </a:p>
      </dsp:txBody>
      <dsp:txXfrm>
        <a:off x="2431172" y="3233703"/>
        <a:ext cx="1770243" cy="838588"/>
      </dsp:txXfrm>
    </dsp:sp>
    <dsp:sp modelId="{A5867C80-91AD-9340-858D-EA6CA1B6218D}">
      <dsp:nvSpPr>
        <dsp:cNvPr id="0" name=""/>
        <dsp:cNvSpPr/>
      </dsp:nvSpPr>
      <dsp:spPr>
        <a:xfrm>
          <a:off x="2300212" y="54020"/>
          <a:ext cx="4094227" cy="4094227"/>
        </a:xfrm>
        <a:prstGeom prst="circularArrow">
          <a:avLst>
            <a:gd name="adj1" fmla="val 3994"/>
            <a:gd name="adj2" fmla="val 250576"/>
            <a:gd name="adj3" fmla="val 9596629"/>
            <a:gd name="adj4" fmla="val 8563398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35F0B3-7638-144E-8FDE-BCF282B84D01}">
      <dsp:nvSpPr>
        <dsp:cNvPr id="0" name=""/>
        <dsp:cNvSpPr/>
      </dsp:nvSpPr>
      <dsp:spPr>
        <a:xfrm>
          <a:off x="1650954" y="1865966"/>
          <a:ext cx="1651205" cy="74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</a:t>
          </a:r>
        </a:p>
      </dsp:txBody>
      <dsp:txXfrm>
        <a:off x="1650954" y="1865966"/>
        <a:ext cx="1651205" cy="746830"/>
      </dsp:txXfrm>
    </dsp:sp>
    <dsp:sp modelId="{EE34BB30-3503-AF4F-B661-A6C372142CE5}">
      <dsp:nvSpPr>
        <dsp:cNvPr id="0" name=""/>
        <dsp:cNvSpPr/>
      </dsp:nvSpPr>
      <dsp:spPr>
        <a:xfrm>
          <a:off x="2235882" y="231244"/>
          <a:ext cx="4094227" cy="4094227"/>
        </a:xfrm>
        <a:prstGeom prst="circularArrow">
          <a:avLst>
            <a:gd name="adj1" fmla="val 3994"/>
            <a:gd name="adj2" fmla="val 250576"/>
            <a:gd name="adj3" fmla="val 13253804"/>
            <a:gd name="adj4" fmla="val 11725228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2E3C0B-6DC7-614E-8786-EBB9A09CD6DD}">
      <dsp:nvSpPr>
        <dsp:cNvPr id="0" name=""/>
        <dsp:cNvSpPr/>
      </dsp:nvSpPr>
      <dsp:spPr>
        <a:xfrm>
          <a:off x="2617163" y="200655"/>
          <a:ext cx="1588772" cy="83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MCOM Website</a:t>
          </a:r>
        </a:p>
      </dsp:txBody>
      <dsp:txXfrm>
        <a:off x="2617163" y="200655"/>
        <a:ext cx="1588772" cy="838588"/>
      </dsp:txXfrm>
    </dsp:sp>
    <dsp:sp modelId="{AA935456-C395-B94F-8A96-9A220300A78F}">
      <dsp:nvSpPr>
        <dsp:cNvPr id="0" name=""/>
        <dsp:cNvSpPr/>
      </dsp:nvSpPr>
      <dsp:spPr>
        <a:xfrm>
          <a:off x="3133847" y="-11504"/>
          <a:ext cx="4094227" cy="4094227"/>
        </a:xfrm>
        <a:prstGeom prst="circularArrow">
          <a:avLst>
            <a:gd name="adj1" fmla="val 3994"/>
            <a:gd name="adj2" fmla="val 250576"/>
            <a:gd name="adj3" fmla="val 14876207"/>
            <a:gd name="adj4" fmla="val 14403990"/>
            <a:gd name="adj5" fmla="val 466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0.43422</cdr:y>
    </cdr:from>
    <cdr:to>
      <cdr:x>0.31582</cdr:x>
      <cdr:y>0.56578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ABDEDA58-835A-4A79-8143-BBEACDEBCEC0}"/>
            </a:ext>
          </a:extLst>
        </cdr:cNvPr>
        <cdr:cNvSpPr txBox="1"/>
      </cdr:nvSpPr>
      <cdr:spPr>
        <a:xfrm xmlns:a="http://schemas.openxmlformats.org/drawingml/2006/main">
          <a:off x="0" y="1828604"/>
          <a:ext cx="2117763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Regular Price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Markdown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Promotional Pricing</a:t>
          </a:r>
        </a:p>
      </cdr:txBody>
    </cdr:sp>
  </cdr:relSizeAnchor>
  <cdr:relSizeAnchor xmlns:cdr="http://schemas.openxmlformats.org/drawingml/2006/chartDrawing">
    <cdr:from>
      <cdr:x>0.17101</cdr:x>
      <cdr:y>0.76805</cdr:y>
    </cdr:from>
    <cdr:to>
      <cdr:x>0.42355</cdr:x>
      <cdr:y>0.93615</cdr:y>
    </cdr:to>
    <cdr:sp macro="" textlink="">
      <cdr:nvSpPr>
        <cdr:cNvPr id="4" name="TextBox 10">
          <a:extLst xmlns:a="http://schemas.openxmlformats.org/drawingml/2006/main">
            <a:ext uri="{FF2B5EF4-FFF2-40B4-BE49-F238E27FC236}">
              <a16:creationId xmlns:a16="http://schemas.microsoft.com/office/drawing/2014/main" id="{A158E1FD-1734-4A40-AF0D-56D330625C56}"/>
            </a:ext>
          </a:extLst>
        </cdr:cNvPr>
        <cdr:cNvSpPr txBox="1"/>
      </cdr:nvSpPr>
      <cdr:spPr>
        <a:xfrm xmlns:a="http://schemas.openxmlformats.org/drawingml/2006/main">
          <a:off x="1146707" y="3234425"/>
          <a:ext cx="16934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Workforce Analytics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Layout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Product Movement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Loss prevention</a:t>
          </a:r>
        </a:p>
      </cdr:txBody>
    </cdr:sp>
  </cdr:relSizeAnchor>
  <cdr:relSizeAnchor xmlns:cdr="http://schemas.openxmlformats.org/drawingml/2006/chartDrawing">
    <cdr:from>
      <cdr:x>0.56619</cdr:x>
      <cdr:y>0.74177</cdr:y>
    </cdr:from>
    <cdr:to>
      <cdr:x>0.85227</cdr:x>
      <cdr:y>0.87332</cdr:y>
    </cdr:to>
    <cdr:sp macro="" textlink="">
      <cdr:nvSpPr>
        <cdr:cNvPr id="5" name="TextBox 10">
          <a:extLst xmlns:a="http://schemas.openxmlformats.org/drawingml/2006/main">
            <a:ext uri="{FF2B5EF4-FFF2-40B4-BE49-F238E27FC236}">
              <a16:creationId xmlns:a16="http://schemas.microsoft.com/office/drawing/2014/main" id="{E2F80582-E041-44EE-894E-1E7C28AD5A56}"/>
            </a:ext>
          </a:extLst>
        </cdr:cNvPr>
        <cdr:cNvSpPr txBox="1"/>
      </cdr:nvSpPr>
      <cdr:spPr>
        <a:xfrm xmlns:a="http://schemas.openxmlformats.org/drawingml/2006/main">
          <a:off x="3796662" y="3123749"/>
          <a:ext cx="1918338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Promotions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Loyalty Analytics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Marketing mix Modeling</a:t>
          </a:r>
        </a:p>
      </cdr:txBody>
    </cdr:sp>
  </cdr:relSizeAnchor>
  <cdr:relSizeAnchor xmlns:cdr="http://schemas.openxmlformats.org/drawingml/2006/chartDrawing">
    <cdr:from>
      <cdr:x>0.66887</cdr:x>
      <cdr:y>0.39768</cdr:y>
    </cdr:from>
    <cdr:to>
      <cdr:x>0.95881</cdr:x>
      <cdr:y>0.60232</cdr:y>
    </cdr:to>
    <cdr:sp macro="" textlink="">
      <cdr:nvSpPr>
        <cdr:cNvPr id="6" name="TextBox 10">
          <a:extLst xmlns:a="http://schemas.openxmlformats.org/drawingml/2006/main">
            <a:ext uri="{FF2B5EF4-FFF2-40B4-BE49-F238E27FC236}">
              <a16:creationId xmlns:a16="http://schemas.microsoft.com/office/drawing/2014/main" id="{8691E81D-7D17-4105-924E-126E3DBD7D88}"/>
            </a:ext>
          </a:extLst>
        </cdr:cNvPr>
        <cdr:cNvSpPr txBox="1"/>
      </cdr:nvSpPr>
      <cdr:spPr>
        <a:xfrm xmlns:a="http://schemas.openxmlformats.org/drawingml/2006/main">
          <a:off x="4485206" y="1674716"/>
          <a:ext cx="1944169" cy="86177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Assortment Planning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Size Profiling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In-season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Sales Forecasting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Allocation</a:t>
          </a:r>
        </a:p>
      </cdr:txBody>
    </cdr:sp>
  </cdr:relSizeAnchor>
  <cdr:relSizeAnchor xmlns:cdr="http://schemas.openxmlformats.org/drawingml/2006/chartDrawing">
    <cdr:from>
      <cdr:x>0.60691</cdr:x>
      <cdr:y>0.11006</cdr:y>
    </cdr:from>
    <cdr:to>
      <cdr:x>0.91261</cdr:x>
      <cdr:y>0.27815</cdr:y>
    </cdr:to>
    <cdr:sp macro="" textlink="">
      <cdr:nvSpPr>
        <cdr:cNvPr id="7" name="TextBox 10">
          <a:extLst xmlns:a="http://schemas.openxmlformats.org/drawingml/2006/main">
            <a:ext uri="{FF2B5EF4-FFF2-40B4-BE49-F238E27FC236}">
              <a16:creationId xmlns:a16="http://schemas.microsoft.com/office/drawing/2014/main" id="{093B7535-2A3C-4428-B7C3-7755CCF5F62E}"/>
            </a:ext>
          </a:extLst>
        </cdr:cNvPr>
        <cdr:cNvSpPr txBox="1"/>
      </cdr:nvSpPr>
      <cdr:spPr>
        <a:xfrm xmlns:a="http://schemas.openxmlformats.org/drawingml/2006/main">
          <a:off x="4069664" y="463465"/>
          <a:ext cx="2049901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Opportunities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Clustering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KPIs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Macroeconomic Trends</a:t>
          </a:r>
        </a:p>
      </cdr:txBody>
    </cdr:sp>
  </cdr:relSizeAnchor>
  <cdr:relSizeAnchor xmlns:cdr="http://schemas.openxmlformats.org/drawingml/2006/chartDrawing">
    <cdr:from>
      <cdr:x>0.10946</cdr:x>
      <cdr:y>0.11006</cdr:y>
    </cdr:from>
    <cdr:to>
      <cdr:x>0.40187</cdr:x>
      <cdr:y>0.27815</cdr:y>
    </cdr:to>
    <cdr:sp macro="" textlink="">
      <cdr:nvSpPr>
        <cdr:cNvPr id="2" name="TextBox 10">
          <a:extLst xmlns:a="http://schemas.openxmlformats.org/drawingml/2006/main">
            <a:ext uri="{FF2B5EF4-FFF2-40B4-BE49-F238E27FC236}">
              <a16:creationId xmlns:a16="http://schemas.microsoft.com/office/drawing/2014/main" id="{E5CA818E-83FB-45B0-8373-7347F7C0947A}"/>
            </a:ext>
          </a:extLst>
        </cdr:cNvPr>
        <cdr:cNvSpPr txBox="1"/>
      </cdr:nvSpPr>
      <cdr:spPr>
        <a:xfrm xmlns:a="http://schemas.openxmlformats.org/drawingml/2006/main">
          <a:off x="733995" y="463485"/>
          <a:ext cx="1960784" cy="70786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Vendor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Inventory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Fulfillment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Wave management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0.43422</cdr:y>
    </cdr:from>
    <cdr:to>
      <cdr:x>0.31582</cdr:x>
      <cdr:y>0.56578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ABDEDA58-835A-4A79-8143-BBEACDEBCEC0}"/>
            </a:ext>
          </a:extLst>
        </cdr:cNvPr>
        <cdr:cNvSpPr txBox="1"/>
      </cdr:nvSpPr>
      <cdr:spPr>
        <a:xfrm xmlns:a="http://schemas.openxmlformats.org/drawingml/2006/main">
          <a:off x="0" y="1828604"/>
          <a:ext cx="2117763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Regular Price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Markdown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Promotional Pricing</a:t>
          </a:r>
        </a:p>
      </cdr:txBody>
    </cdr:sp>
  </cdr:relSizeAnchor>
  <cdr:relSizeAnchor xmlns:cdr="http://schemas.openxmlformats.org/drawingml/2006/chartDrawing">
    <cdr:from>
      <cdr:x>0.17101</cdr:x>
      <cdr:y>0.76805</cdr:y>
    </cdr:from>
    <cdr:to>
      <cdr:x>0.42355</cdr:x>
      <cdr:y>0.93615</cdr:y>
    </cdr:to>
    <cdr:sp macro="" textlink="">
      <cdr:nvSpPr>
        <cdr:cNvPr id="4" name="TextBox 10">
          <a:extLst xmlns:a="http://schemas.openxmlformats.org/drawingml/2006/main">
            <a:ext uri="{FF2B5EF4-FFF2-40B4-BE49-F238E27FC236}">
              <a16:creationId xmlns:a16="http://schemas.microsoft.com/office/drawing/2014/main" id="{A158E1FD-1734-4A40-AF0D-56D330625C56}"/>
            </a:ext>
          </a:extLst>
        </cdr:cNvPr>
        <cdr:cNvSpPr txBox="1"/>
      </cdr:nvSpPr>
      <cdr:spPr>
        <a:xfrm xmlns:a="http://schemas.openxmlformats.org/drawingml/2006/main">
          <a:off x="1146707" y="3234425"/>
          <a:ext cx="1693432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Workforce Analytics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Layout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Product Movement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Loss prevention</a:t>
          </a:r>
        </a:p>
      </cdr:txBody>
    </cdr:sp>
  </cdr:relSizeAnchor>
  <cdr:relSizeAnchor xmlns:cdr="http://schemas.openxmlformats.org/drawingml/2006/chartDrawing">
    <cdr:from>
      <cdr:x>0.56619</cdr:x>
      <cdr:y>0.74177</cdr:y>
    </cdr:from>
    <cdr:to>
      <cdr:x>0.85227</cdr:x>
      <cdr:y>0.87332</cdr:y>
    </cdr:to>
    <cdr:sp macro="" textlink="">
      <cdr:nvSpPr>
        <cdr:cNvPr id="5" name="TextBox 10">
          <a:extLst xmlns:a="http://schemas.openxmlformats.org/drawingml/2006/main">
            <a:ext uri="{FF2B5EF4-FFF2-40B4-BE49-F238E27FC236}">
              <a16:creationId xmlns:a16="http://schemas.microsoft.com/office/drawing/2014/main" id="{E2F80582-E041-44EE-894E-1E7C28AD5A56}"/>
            </a:ext>
          </a:extLst>
        </cdr:cNvPr>
        <cdr:cNvSpPr txBox="1"/>
      </cdr:nvSpPr>
      <cdr:spPr>
        <a:xfrm xmlns:a="http://schemas.openxmlformats.org/drawingml/2006/main">
          <a:off x="3796662" y="3123749"/>
          <a:ext cx="1918338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Promotions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Loyalty Analytics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Marketing mix Modeling</a:t>
          </a:r>
        </a:p>
      </cdr:txBody>
    </cdr:sp>
  </cdr:relSizeAnchor>
  <cdr:relSizeAnchor xmlns:cdr="http://schemas.openxmlformats.org/drawingml/2006/chartDrawing">
    <cdr:from>
      <cdr:x>0.66887</cdr:x>
      <cdr:y>0.39768</cdr:y>
    </cdr:from>
    <cdr:to>
      <cdr:x>0.95881</cdr:x>
      <cdr:y>0.60232</cdr:y>
    </cdr:to>
    <cdr:sp macro="" textlink="">
      <cdr:nvSpPr>
        <cdr:cNvPr id="6" name="TextBox 10">
          <a:extLst xmlns:a="http://schemas.openxmlformats.org/drawingml/2006/main">
            <a:ext uri="{FF2B5EF4-FFF2-40B4-BE49-F238E27FC236}">
              <a16:creationId xmlns:a16="http://schemas.microsoft.com/office/drawing/2014/main" id="{8691E81D-7D17-4105-924E-126E3DBD7D88}"/>
            </a:ext>
          </a:extLst>
        </cdr:cNvPr>
        <cdr:cNvSpPr txBox="1"/>
      </cdr:nvSpPr>
      <cdr:spPr>
        <a:xfrm xmlns:a="http://schemas.openxmlformats.org/drawingml/2006/main">
          <a:off x="4485206" y="1674716"/>
          <a:ext cx="1944169" cy="86177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Assortment Planning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Size Profiling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In-season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Sales Forecasting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Allocation</a:t>
          </a:r>
        </a:p>
      </cdr:txBody>
    </cdr:sp>
  </cdr:relSizeAnchor>
  <cdr:relSizeAnchor xmlns:cdr="http://schemas.openxmlformats.org/drawingml/2006/chartDrawing">
    <cdr:from>
      <cdr:x>0.60691</cdr:x>
      <cdr:y>0.11006</cdr:y>
    </cdr:from>
    <cdr:to>
      <cdr:x>0.91261</cdr:x>
      <cdr:y>0.27815</cdr:y>
    </cdr:to>
    <cdr:sp macro="" textlink="">
      <cdr:nvSpPr>
        <cdr:cNvPr id="7" name="TextBox 10">
          <a:extLst xmlns:a="http://schemas.openxmlformats.org/drawingml/2006/main">
            <a:ext uri="{FF2B5EF4-FFF2-40B4-BE49-F238E27FC236}">
              <a16:creationId xmlns:a16="http://schemas.microsoft.com/office/drawing/2014/main" id="{093B7535-2A3C-4428-B7C3-7755CCF5F62E}"/>
            </a:ext>
          </a:extLst>
        </cdr:cNvPr>
        <cdr:cNvSpPr txBox="1"/>
      </cdr:nvSpPr>
      <cdr:spPr>
        <a:xfrm xmlns:a="http://schemas.openxmlformats.org/drawingml/2006/main">
          <a:off x="4069664" y="463465"/>
          <a:ext cx="2049901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Opportunities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Store Clustering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KPIs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Macroeconomic Trends</a:t>
          </a:r>
        </a:p>
      </cdr:txBody>
    </cdr:sp>
  </cdr:relSizeAnchor>
  <cdr:relSizeAnchor xmlns:cdr="http://schemas.openxmlformats.org/drawingml/2006/chartDrawing">
    <cdr:from>
      <cdr:x>0.10946</cdr:x>
      <cdr:y>0.11006</cdr:y>
    </cdr:from>
    <cdr:to>
      <cdr:x>0.40187</cdr:x>
      <cdr:y>0.27815</cdr:y>
    </cdr:to>
    <cdr:sp macro="" textlink="">
      <cdr:nvSpPr>
        <cdr:cNvPr id="2" name="TextBox 10">
          <a:extLst xmlns:a="http://schemas.openxmlformats.org/drawingml/2006/main">
            <a:ext uri="{FF2B5EF4-FFF2-40B4-BE49-F238E27FC236}">
              <a16:creationId xmlns:a16="http://schemas.microsoft.com/office/drawing/2014/main" id="{E5CA818E-83FB-45B0-8373-7347F7C0947A}"/>
            </a:ext>
          </a:extLst>
        </cdr:cNvPr>
        <cdr:cNvSpPr txBox="1"/>
      </cdr:nvSpPr>
      <cdr:spPr>
        <a:xfrm xmlns:a="http://schemas.openxmlformats.org/drawingml/2006/main">
          <a:off x="733995" y="463485"/>
          <a:ext cx="1960784" cy="70786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Vendor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Inventory Management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>
              <a:solidFill>
                <a:schemeClr val="accent2"/>
              </a:solidFill>
            </a:rPr>
            <a:t>  Fulfillment Optimization</a:t>
          </a:r>
        </a:p>
        <a:p xmlns:a="http://schemas.openxmlformats.org/drawingml/2006/main">
          <a:pPr marL="91440">
            <a:buFont typeface="Arial" panose="020B0604020202020204" pitchFamily="34" charset="0"/>
            <a:buChar char="•"/>
          </a:pPr>
          <a:r>
            <a:rPr lang="en-US" sz="1000" b="1" dirty="0"/>
            <a:t>  Wave management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8C041-376E-904B-AACD-58469FBE9A8C}" type="datetimeFigureOut">
              <a:t>4/10/2018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11E3B-7A86-F640-8D51-9CE7E07B001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21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F8E40-A842-7647-99EF-0D9B0D1BF627}" type="datetimeFigureOut">
              <a:t>4/10/2018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A5632-566F-7943-8539-3581F3F7994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8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64780"/>
            <a:ext cx="8229600" cy="10198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181225" y="3047521"/>
            <a:ext cx="4583113" cy="50107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2418" y="3932367"/>
            <a:ext cx="2896347" cy="10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0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61572" y="1657780"/>
            <a:ext cx="5973924" cy="3011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1pPr>
            <a:lvl2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2pPr>
            <a:lvl3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3pPr>
            <a:lvl4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4pPr>
            <a:lvl5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1572" y="332217"/>
            <a:ext cx="7886700" cy="863099"/>
          </a:xfrm>
          <a:prstGeom prst="rect">
            <a:avLst/>
          </a:prstGeom>
        </p:spPr>
        <p:txBody>
          <a:bodyPr/>
          <a:lstStyle>
            <a:lvl1pPr algn="l"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8348" y="4781024"/>
            <a:ext cx="825500" cy="254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648953" y="4788803"/>
            <a:ext cx="398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E469D43-7BA0-654E-9FD5-657B8C64E359}" type="slidenum">
              <a:rPr lang="en-US" sz="1000">
                <a:solidFill>
                  <a:schemeClr val="accent1"/>
                </a:solidFill>
              </a:rPr>
              <a:pPr/>
              <a:t>‹#›</a:t>
            </a:fld>
            <a:endParaRPr lang="en-US" sz="10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632722" y="4791637"/>
            <a:ext cx="0" cy="25152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68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D491-70D7-404A-BF3F-C7D44D692A2B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4ABC-C7D5-3845-9694-9924D5060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6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idx="1"/>
          </p:nvPr>
        </p:nvSpPr>
        <p:spPr>
          <a:xfrm>
            <a:off x="457200" y="1308843"/>
            <a:ext cx="8229600" cy="2804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1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30000"/>
        </a:lnSpc>
        <a:spcBef>
          <a:spcPct val="20000"/>
        </a:spcBef>
        <a:buFont typeface="Arial"/>
        <a:buNone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130000"/>
        </a:lnSpc>
        <a:spcBef>
          <a:spcPct val="20000"/>
        </a:spcBef>
        <a:buFont typeface="Arial"/>
        <a:buNone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9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16415"/>
            <a:ext cx="9144000" cy="88696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ctr"/>
            <a:r>
              <a:rPr lang="en-US" sz="2400" cap="all" dirty="0">
                <a:solidFill>
                  <a:schemeClr val="accent1"/>
                </a:solidFill>
              </a:rPr>
              <a:t>Fulfillment enhancements </a:t>
            </a:r>
          </a:p>
          <a:p>
            <a:pPr algn="ctr"/>
            <a:r>
              <a:rPr lang="en-US" sz="2400" cap="all" dirty="0">
                <a:solidFill>
                  <a:schemeClr val="accent1"/>
                </a:solidFill>
              </a:rPr>
              <a:t>USING MACHINE LEARNING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40931"/>
            <a:ext cx="9144000" cy="8842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</a:rPr>
              <a:t>Macy’s </a:t>
            </a:r>
            <a:r>
              <a:rPr lang="en-US" sz="6000" dirty="0"/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350684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0" y="340019"/>
            <a:ext cx="8221309" cy="80884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Why ML?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332" y="1194182"/>
            <a:ext cx="8221309" cy="3228961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for unfulfilled/reassigned units was studied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Found several factors that influence the chance of an assignment being “bounced” 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Location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Units on-hand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Type of product 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Store’s fulfillment success in the last few days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etc.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89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4" y="2451926"/>
            <a:ext cx="3076477" cy="22955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0424" y="1270397"/>
            <a:ext cx="232410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Store 1: 	15%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Store 3: 	77%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Store 6:	43%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Store 7: 	21%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Store 9:	  5%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23947" y="1333445"/>
            <a:ext cx="1057488" cy="662964"/>
            <a:chOff x="1269738" y="1723628"/>
            <a:chExt cx="1409983" cy="883952"/>
          </a:xfrm>
        </p:grpSpPr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458457" y="1844615"/>
              <a:ext cx="12191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UPC</a:t>
              </a:r>
              <a:endParaRPr lang="en-US" sz="24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269738" y="1723628"/>
              <a:ext cx="1409983" cy="88395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28604" y="1123652"/>
            <a:ext cx="1076816" cy="662964"/>
            <a:chOff x="2438138" y="1495028"/>
            <a:chExt cx="1435755" cy="883952"/>
          </a:xfrm>
        </p:grpSpPr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2654693" y="1645693"/>
              <a:ext cx="1219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Date</a:t>
              </a:r>
              <a:endParaRPr lang="en-US" sz="24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38138" y="1495028"/>
              <a:ext cx="1409983" cy="88395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57227" y="1939128"/>
            <a:ext cx="1028748" cy="832478"/>
            <a:chOff x="1942969" y="2582330"/>
            <a:chExt cx="1371664" cy="1109970"/>
          </a:xfrm>
        </p:grpSpPr>
        <p:sp>
          <p:nvSpPr>
            <p:cNvPr id="16" name="TextBox 15"/>
            <p:cNvSpPr txBox="1">
              <a:spLocks noChangeAspect="1"/>
            </p:cNvSpPr>
            <p:nvPr/>
          </p:nvSpPr>
          <p:spPr>
            <a:xfrm>
              <a:off x="2083593" y="2582330"/>
              <a:ext cx="12310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Units Req</a:t>
              </a:r>
              <a:endParaRPr lang="en-US" sz="24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942969" y="2582330"/>
              <a:ext cx="1371443" cy="110997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14368" y="1628425"/>
            <a:ext cx="1209923" cy="901581"/>
            <a:chOff x="3352491" y="2168058"/>
            <a:chExt cx="1613230" cy="1202108"/>
          </a:xfrm>
        </p:grpSpPr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3708662" y="2262170"/>
              <a:ext cx="12191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Store Nbr</a:t>
              </a:r>
              <a:endParaRPr lang="en-US" sz="24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352491" y="2168058"/>
              <a:ext cx="1613230" cy="118725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90559" y="2916055"/>
            <a:ext cx="1323810" cy="862912"/>
            <a:chOff x="1587411" y="3884897"/>
            <a:chExt cx="1765080" cy="1150548"/>
          </a:xfrm>
        </p:grpSpPr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701402" y="3927450"/>
              <a:ext cx="1613230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Units in Store</a:t>
              </a:r>
              <a:endParaRPr lang="en-US" sz="24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587411" y="3884897"/>
              <a:ext cx="1765080" cy="114962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4867" y="2088957"/>
            <a:ext cx="1057766" cy="845004"/>
            <a:chOff x="1028156" y="2782103"/>
            <a:chExt cx="1410354" cy="1126672"/>
          </a:xfrm>
        </p:grpSpPr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1066015" y="2800779"/>
              <a:ext cx="137249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Order Time</a:t>
              </a:r>
              <a:endParaRPr lang="en-US" sz="24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28156" y="2782103"/>
              <a:ext cx="1372496" cy="106314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8A2C2EAC-BD8D-4BF8-B594-0CC4553ADDF1}"/>
              </a:ext>
            </a:extLst>
          </p:cNvPr>
          <p:cNvSpPr txBox="1">
            <a:spLocks/>
          </p:cNvSpPr>
          <p:nvPr/>
        </p:nvSpPr>
        <p:spPr>
          <a:xfrm>
            <a:off x="421665" y="259409"/>
            <a:ext cx="8221309" cy="80884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Machine Learning:  </a:t>
            </a:r>
            <a:r>
              <a:rPr lang="en-US" sz="3500" dirty="0"/>
              <a:t>Predict Outings </a:t>
            </a:r>
          </a:p>
        </p:txBody>
      </p:sp>
    </p:spTree>
    <p:extLst>
      <p:ext uri="{BB962C8B-B14F-4D97-AF65-F5344CB8AC3E}">
        <p14:creationId xmlns:p14="http://schemas.microsoft.com/office/powerpoint/2010/main" val="21350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87A750-5323-42DE-92DB-F80CA283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" y="1111275"/>
            <a:ext cx="8492359" cy="3609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EA700E-280B-4126-B4F8-0B234FDF0B89}"/>
              </a:ext>
            </a:extLst>
          </p:cNvPr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Gradient Boosting – </a:t>
            </a:r>
            <a:r>
              <a:rPr lang="en-US" sz="35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27270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EA700E-280B-4126-B4F8-0B234FDF0B89}"/>
              </a:ext>
            </a:extLst>
          </p:cNvPr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Gradient Boosting – </a:t>
            </a:r>
            <a:r>
              <a:rPr lang="en-US" sz="3500" dirty="0"/>
              <a:t>ROC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05954-96F5-46CC-BF97-D05304F1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0" y="1154175"/>
            <a:ext cx="8886859" cy="3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EA700E-280B-4126-B4F8-0B234FDF0B89}"/>
              </a:ext>
            </a:extLst>
          </p:cNvPr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Neural Networks – </a:t>
            </a:r>
            <a:r>
              <a:rPr lang="en-US" sz="3500" dirty="0"/>
              <a:t>Outed vs. Not Outed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A2D44B-F336-4929-A0B7-598125CCFC58}"/>
              </a:ext>
            </a:extLst>
          </p:cNvPr>
          <p:cNvGrpSpPr/>
          <p:nvPr/>
        </p:nvGrpSpPr>
        <p:grpSpPr>
          <a:xfrm>
            <a:off x="88777" y="1050467"/>
            <a:ext cx="8562854" cy="3557047"/>
            <a:chOff x="88777" y="1140354"/>
            <a:chExt cx="8562854" cy="35570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EDC878-E004-4D6D-9FFB-878F4AEC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62" y="1423192"/>
              <a:ext cx="8303469" cy="31221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67231D-65CB-42BD-9346-8A5575F4D044}"/>
                </a:ext>
              </a:extLst>
            </p:cNvPr>
            <p:cNvSpPr txBox="1"/>
            <p:nvPr/>
          </p:nvSpPr>
          <p:spPr>
            <a:xfrm>
              <a:off x="88777" y="1140354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Observations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804BAE-D79F-49EE-8CB6-91E0B2EF383F}"/>
                </a:ext>
              </a:extLst>
            </p:cNvPr>
            <p:cNvSpPr txBox="1"/>
            <p:nvPr/>
          </p:nvSpPr>
          <p:spPr>
            <a:xfrm>
              <a:off x="7639577" y="4435791"/>
              <a:ext cx="1012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068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ML Enhancement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4703" y="1015578"/>
            <a:ext cx="7806322" cy="371591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Consider probability of fulfillment in Cost Function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endParaRPr lang="en-US" sz="400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Use machine learning model to estimate probability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</a:rPr>
              <a:t>Each possible assignment will be a assigned a probability of fulfillment based on location, units on-hand, type of product, store recent performance, etc.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400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Cost function will have two components: 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</a:rPr>
              <a:t>(Probability that the item is fulfilled from assigned location) x (Cost of fulfilling the item from assigned location) + (Probability of item bouncing from assigned location) x (Costs for trying to fulfill from first location + Extra costs for shipping, labor, split packages, etc.)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400" dirty="0">
              <a:solidFill>
                <a:schemeClr val="accent1"/>
              </a:solidFill>
            </a:endParaRP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</a:rPr>
              <a:t>The function gets more complex for orders with several UPCs 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5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Desired Results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4703" y="1015581"/>
            <a:ext cx="7806322" cy="3694641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Increase customer satisfaction 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On-time deliveries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Less cancellations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Less split shipments</a:t>
            </a:r>
            <a:br>
              <a:rPr lang="en-US" sz="1600" dirty="0">
                <a:solidFill>
                  <a:schemeClr val="accent1"/>
                </a:solidFill>
              </a:rPr>
            </a:b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Improve associate productivity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Associates can spend more time taking care of walk-in customers</a:t>
            </a:r>
          </a:p>
          <a:p>
            <a:pPr>
              <a:lnSpc>
                <a:spcPct val="120000"/>
              </a:lnSpc>
              <a:buClr>
                <a:schemeClr val="accent2"/>
              </a:buClr>
            </a:pP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Decrease labor and shipping costs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Less expedited shipments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Less split shipments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Less time wasted looking for unavailable items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2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1" y="340019"/>
            <a:ext cx="8300440" cy="7712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ML Extension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2369" y="1075664"/>
            <a:ext cx="7806322" cy="36036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The same model can be used to decide if the item should be available for sale in the website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A cancellation usually occurs if an item has &gt;= 3 bounces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Velocity of the item can be introduced in the model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Base the decision on service level (e.g. &lt; 2% cancellations)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If the probability of the an item bouncing more than 3 times is greater than 2%, then the item should not be made available in the website</a:t>
            </a:r>
            <a:br>
              <a:rPr lang="en-US" sz="1200" dirty="0">
                <a:solidFill>
                  <a:schemeClr val="accent1"/>
                </a:solidFill>
              </a:rPr>
            </a:br>
            <a:endParaRPr lang="en-US" sz="12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4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LSB_STAR_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08" y="890331"/>
            <a:ext cx="2523953" cy="32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015395"/>
            <a:ext cx="9144000" cy="8842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E11A25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757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1" y="340019"/>
            <a:ext cx="7308226" cy="7363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Data Analytics at </a:t>
            </a:r>
            <a:r>
              <a:rPr lang="en-US" sz="3500" dirty="0"/>
              <a:t>Macy’s Tech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4703" y="1076325"/>
            <a:ext cx="8139698" cy="3648075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en-US" sz="1800" u="sng" dirty="0">
                <a:solidFill>
                  <a:schemeClr val="accent1"/>
                </a:solidFill>
              </a:rPr>
              <a:t>Objective</a:t>
            </a:r>
            <a:r>
              <a:rPr lang="en-US" sz="1800" dirty="0">
                <a:solidFill>
                  <a:schemeClr val="accent1"/>
                </a:solidFill>
              </a:rPr>
              <a:t>:  Turn streaming, operational, and historical data into actionable analysis.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Provide the people, the platform, and the processes through which deep analysis (domain expertise + data science) is performed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Unlock the value of data through data sciences (exploratory, causal, predictive, etc.)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Provide concrete deliverables leading to improved business processes, new or modified associate tools.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en-US" sz="1800" u="sng" dirty="0">
                <a:solidFill>
                  <a:schemeClr val="accent1"/>
                </a:solidFill>
              </a:rPr>
              <a:t>Methodologies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Optimization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Predictive Analytics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Machine Learning</a:t>
            </a:r>
          </a:p>
          <a:p>
            <a:pPr>
              <a:lnSpc>
                <a:spcPct val="120000"/>
              </a:lnSpc>
              <a:buClr>
                <a:schemeClr val="accent2"/>
              </a:buClr>
            </a:pP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51191" y="340019"/>
            <a:ext cx="7308226" cy="8842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Data Analytics –</a:t>
            </a:r>
            <a:r>
              <a:rPr lang="en-US" sz="3600" dirty="0"/>
              <a:t> Macy’s Use Cases</a:t>
            </a:r>
            <a:endParaRPr lang="en-US" sz="3500" dirty="0"/>
          </a:p>
        </p:txBody>
      </p:sp>
      <p:sp>
        <p:nvSpPr>
          <p:cNvPr id="8" name="Rectangle 7"/>
          <p:cNvSpPr/>
          <p:nvPr/>
        </p:nvSpPr>
        <p:spPr>
          <a:xfrm>
            <a:off x="463177" y="1083254"/>
            <a:ext cx="8185124" cy="35776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67115E-F8AE-40C8-9996-C3AFCDAF6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305946"/>
              </p:ext>
            </p:extLst>
          </p:nvPr>
        </p:nvGraphicFramePr>
        <p:xfrm>
          <a:off x="1064871" y="619789"/>
          <a:ext cx="6705600" cy="421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762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51191" y="340019"/>
            <a:ext cx="7308226" cy="8842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Data Analytics –</a:t>
            </a:r>
            <a:r>
              <a:rPr lang="en-US" sz="3600" dirty="0"/>
              <a:t> Macy’s Use Cases</a:t>
            </a:r>
            <a:endParaRPr lang="en-US" sz="3500" dirty="0"/>
          </a:p>
        </p:txBody>
      </p:sp>
      <p:sp>
        <p:nvSpPr>
          <p:cNvPr id="8" name="Rectangle 7"/>
          <p:cNvSpPr/>
          <p:nvPr/>
        </p:nvSpPr>
        <p:spPr>
          <a:xfrm>
            <a:off x="463177" y="1083254"/>
            <a:ext cx="8185124" cy="35776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67115E-F8AE-40C8-9996-C3AFCDAF6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947903"/>
              </p:ext>
            </p:extLst>
          </p:nvPr>
        </p:nvGraphicFramePr>
        <p:xfrm>
          <a:off x="1064871" y="619789"/>
          <a:ext cx="6705600" cy="421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2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51191" y="103909"/>
            <a:ext cx="7308226" cy="88423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</a:t>
            </a:r>
            <a:r>
              <a:rPr lang="en-US" sz="3600" dirty="0"/>
              <a:t> Problem</a:t>
            </a:r>
            <a:endParaRPr lang="en-US" sz="3500" dirty="0"/>
          </a:p>
        </p:txBody>
      </p:sp>
      <p:sp>
        <p:nvSpPr>
          <p:cNvPr id="8" name="Rectangle 7"/>
          <p:cNvSpPr/>
          <p:nvPr/>
        </p:nvSpPr>
        <p:spPr>
          <a:xfrm>
            <a:off x="491752" y="2468347"/>
            <a:ext cx="8185124" cy="2210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EA665-61DE-4283-ADD1-A3C146C4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370" y="2711946"/>
            <a:ext cx="2667988" cy="1699438"/>
          </a:xfrm>
          <a:prstGeom prst="rect">
            <a:avLst/>
          </a:pr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32A0318B-BD7E-48DD-9166-2133EDD56FBC}"/>
              </a:ext>
            </a:extLst>
          </p:cNvPr>
          <p:cNvSpPr/>
          <p:nvPr/>
        </p:nvSpPr>
        <p:spPr>
          <a:xfrm>
            <a:off x="995370" y="3230607"/>
            <a:ext cx="5275303" cy="732812"/>
          </a:xfrm>
          <a:prstGeom prst="arc">
            <a:avLst>
              <a:gd name="adj1" fmla="val 12399520"/>
              <a:gd name="adj2" fmla="val 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ED7799C-0DD8-4855-B952-990217E9943E}"/>
              </a:ext>
            </a:extLst>
          </p:cNvPr>
          <p:cNvSpPr/>
          <p:nvPr/>
        </p:nvSpPr>
        <p:spPr>
          <a:xfrm>
            <a:off x="717563" y="3536251"/>
            <a:ext cx="5535621" cy="298414"/>
          </a:xfrm>
          <a:prstGeom prst="arc">
            <a:avLst>
              <a:gd name="adj1" fmla="val 10929169"/>
              <a:gd name="adj2" fmla="val 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F1C9BC39-5F85-4E63-9AA9-ADDF161D6470}"/>
              </a:ext>
            </a:extLst>
          </p:cNvPr>
          <p:cNvSpPr/>
          <p:nvPr/>
        </p:nvSpPr>
        <p:spPr>
          <a:xfrm>
            <a:off x="503250" y="3683590"/>
            <a:ext cx="5740620" cy="346503"/>
          </a:xfrm>
          <a:prstGeom prst="arc">
            <a:avLst>
              <a:gd name="adj1" fmla="val 12127542"/>
              <a:gd name="adj2" fmla="val 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8A625638-1674-4BCC-B4F5-144B5E4FEB5B}"/>
              </a:ext>
            </a:extLst>
          </p:cNvPr>
          <p:cNvSpPr/>
          <p:nvPr/>
        </p:nvSpPr>
        <p:spPr>
          <a:xfrm>
            <a:off x="973481" y="3769307"/>
            <a:ext cx="5297191" cy="451346"/>
          </a:xfrm>
          <a:prstGeom prst="arc">
            <a:avLst>
              <a:gd name="adj1" fmla="val 11556161"/>
              <a:gd name="adj2" fmla="val 0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351D3C5-D4C3-42C1-B12B-A636BD16FB98}"/>
              </a:ext>
            </a:extLst>
          </p:cNvPr>
          <p:cNvSpPr/>
          <p:nvPr/>
        </p:nvSpPr>
        <p:spPr>
          <a:xfrm>
            <a:off x="1102945" y="3029829"/>
            <a:ext cx="5252576" cy="787448"/>
          </a:xfrm>
          <a:prstGeom prst="arc">
            <a:avLst>
              <a:gd name="adj1" fmla="val 10877719"/>
              <a:gd name="adj2" fmla="val 21572564"/>
            </a:avLst>
          </a:pr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AutoShape 6" descr="Image result for house silhouette">
            <a:extLst>
              <a:ext uri="{FF2B5EF4-FFF2-40B4-BE49-F238E27FC236}">
                <a16:creationId xmlns:a16="http://schemas.microsoft.com/office/drawing/2014/main" id="{34021C5A-854C-4862-9104-052EA78AF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3789" y="2399212"/>
            <a:ext cx="1512114" cy="14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4" name="Graphic 33" descr="Home">
            <a:extLst>
              <a:ext uri="{FF2B5EF4-FFF2-40B4-BE49-F238E27FC236}">
                <a16:creationId xmlns:a16="http://schemas.microsoft.com/office/drawing/2014/main" id="{2C2B14DB-5928-4019-86C6-CE21E1608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3415" y="2806137"/>
            <a:ext cx="1130339" cy="1130339"/>
          </a:xfrm>
          <a:prstGeom prst="rect">
            <a:avLst/>
          </a:prstGeom>
        </p:spPr>
      </p:pic>
      <p:pic>
        <p:nvPicPr>
          <p:cNvPr id="35" name="Graphic 34" descr="Box">
            <a:extLst>
              <a:ext uri="{FF2B5EF4-FFF2-40B4-BE49-F238E27FC236}">
                <a16:creationId xmlns:a16="http://schemas.microsoft.com/office/drawing/2014/main" id="{646ABF92-47B8-459B-B6CA-B5A9F3C1B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2561" y="3413818"/>
            <a:ext cx="526553" cy="51158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581697E-B99D-4073-8F84-0397B2AFBBAD}"/>
              </a:ext>
            </a:extLst>
          </p:cNvPr>
          <p:cNvSpPr/>
          <p:nvPr/>
        </p:nvSpPr>
        <p:spPr>
          <a:xfrm>
            <a:off x="4760258" y="3033102"/>
            <a:ext cx="988130" cy="916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8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?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959984B6-581D-4D60-B369-E4C2C7CF9458}"/>
              </a:ext>
            </a:extLst>
          </p:cNvPr>
          <p:cNvSpPr txBox="1">
            <a:spLocks/>
          </p:cNvSpPr>
          <p:nvPr/>
        </p:nvSpPr>
        <p:spPr>
          <a:xfrm>
            <a:off x="571500" y="961832"/>
            <a:ext cx="7896224" cy="1235094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Macys has about 600 stores and distribution centers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When an online order is placed in macys.com, all stores and DCs with available inventory are potential candidates for fulfillment</a:t>
            </a:r>
          </a:p>
        </p:txBody>
      </p:sp>
    </p:spTree>
    <p:extLst>
      <p:ext uri="{BB962C8B-B14F-4D97-AF65-F5344CB8AC3E}">
        <p14:creationId xmlns:p14="http://schemas.microsoft.com/office/powerpoint/2010/main" val="149464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0" y="340019"/>
            <a:ext cx="8367477" cy="72678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Model Approach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333" y="1066800"/>
            <a:ext cx="8293334" cy="36576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Cost minimization taking into account: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Shipping cost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Labor cost (picking and packing) 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Combinability of orders with multiple UPCs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4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Subject to constraints such as: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Store labor capacity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Store shipping capacity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Inventory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Business Rules and Operational goals/constraints taken into account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Warehouse/Store distribution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</a:rPr>
              <a:t>Preferred locations for certain products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8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0" y="340019"/>
            <a:ext cx="8221309" cy="103158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</a:t>
            </a:r>
            <a:r>
              <a:rPr lang="en-US" sz="3500" dirty="0"/>
              <a:t>Challenges and Solutions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333" y="1565921"/>
            <a:ext cx="8073022" cy="3094892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Real time information</a:t>
            </a:r>
            <a:br>
              <a:rPr lang="en-US" sz="2000" dirty="0"/>
            </a:b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Real time interaction with other systems</a:t>
            </a:r>
            <a:br>
              <a:rPr lang="en-US" sz="2000" dirty="0"/>
            </a:br>
            <a:endParaRPr lang="en-US" sz="2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Size of solution pool: number of locations with availability, number or UPCs in the order, etc.        </a:t>
            </a:r>
            <a:br>
              <a:rPr lang="en-US" sz="2000" dirty="0"/>
            </a:b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Solution required in &lt; 1 second</a:t>
            </a:r>
            <a:endParaRPr lang="en-US" sz="2000" dirty="0"/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8A009-E3EB-430E-9B1B-B84369079AF6}"/>
              </a:ext>
            </a:extLst>
          </p:cNvPr>
          <p:cNvGrpSpPr/>
          <p:nvPr/>
        </p:nvGrpSpPr>
        <p:grpSpPr>
          <a:xfrm>
            <a:off x="3270740" y="1597237"/>
            <a:ext cx="1828652" cy="369332"/>
            <a:chOff x="3270740" y="1597237"/>
            <a:chExt cx="1828652" cy="369332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CB9A8343-1D1F-43F4-88C2-386482A4909E}"/>
                </a:ext>
              </a:extLst>
            </p:cNvPr>
            <p:cNvSpPr/>
            <p:nvPr/>
          </p:nvSpPr>
          <p:spPr>
            <a:xfrm>
              <a:off x="3270740" y="1699842"/>
              <a:ext cx="398584" cy="1641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4E00F4-4394-4715-BA34-A249C62EDE35}"/>
                </a:ext>
              </a:extLst>
            </p:cNvPr>
            <p:cNvSpPr txBox="1"/>
            <p:nvPr/>
          </p:nvSpPr>
          <p:spPr>
            <a:xfrm>
              <a:off x="3683620" y="1597237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D0568E-E707-4C33-939A-A6E32444D9A0}"/>
              </a:ext>
            </a:extLst>
          </p:cNvPr>
          <p:cNvGrpSpPr/>
          <p:nvPr/>
        </p:nvGrpSpPr>
        <p:grpSpPr>
          <a:xfrm>
            <a:off x="5392616" y="2330850"/>
            <a:ext cx="1828652" cy="369332"/>
            <a:chOff x="3270740" y="1597237"/>
            <a:chExt cx="1828652" cy="36933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53D531-CE2B-4751-9F54-504AD64E500E}"/>
                </a:ext>
              </a:extLst>
            </p:cNvPr>
            <p:cNvSpPr/>
            <p:nvPr/>
          </p:nvSpPr>
          <p:spPr>
            <a:xfrm>
              <a:off x="3270740" y="1699842"/>
              <a:ext cx="398584" cy="1641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9DD93-C8DB-4A4B-9ACA-CA2FA01D8495}"/>
                </a:ext>
              </a:extLst>
            </p:cNvPr>
            <p:cNvSpPr txBox="1"/>
            <p:nvPr/>
          </p:nvSpPr>
          <p:spPr>
            <a:xfrm>
              <a:off x="3683620" y="1597237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Architecture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599BF-579A-4956-BC33-45FC516C39D6}"/>
              </a:ext>
            </a:extLst>
          </p:cNvPr>
          <p:cNvGrpSpPr/>
          <p:nvPr/>
        </p:nvGrpSpPr>
        <p:grpSpPr>
          <a:xfrm>
            <a:off x="3704493" y="3421067"/>
            <a:ext cx="1480932" cy="369332"/>
            <a:chOff x="3704493" y="3421067"/>
            <a:chExt cx="1480932" cy="369332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CE42A4E8-E63D-4045-B1A4-41A7C59AF783}"/>
                </a:ext>
              </a:extLst>
            </p:cNvPr>
            <p:cNvSpPr/>
            <p:nvPr/>
          </p:nvSpPr>
          <p:spPr>
            <a:xfrm>
              <a:off x="3704493" y="3523672"/>
              <a:ext cx="398584" cy="1641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DAA0DD-8B2B-4578-A25D-C6E8B401ED55}"/>
                </a:ext>
              </a:extLst>
            </p:cNvPr>
            <p:cNvSpPr txBox="1"/>
            <p:nvPr/>
          </p:nvSpPr>
          <p:spPr>
            <a:xfrm>
              <a:off x="4103077" y="342106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Heuristic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0CAF4E-9531-49B4-B558-7AB2C9F11AF9}"/>
              </a:ext>
            </a:extLst>
          </p:cNvPr>
          <p:cNvGrpSpPr/>
          <p:nvPr/>
        </p:nvGrpSpPr>
        <p:grpSpPr>
          <a:xfrm>
            <a:off x="4391506" y="4154680"/>
            <a:ext cx="2968518" cy="369332"/>
            <a:chOff x="4391506" y="4154680"/>
            <a:chExt cx="2968518" cy="369332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31ADCDC-9A07-4094-B3BD-E05C35480955}"/>
                </a:ext>
              </a:extLst>
            </p:cNvPr>
            <p:cNvSpPr/>
            <p:nvPr/>
          </p:nvSpPr>
          <p:spPr>
            <a:xfrm>
              <a:off x="4391506" y="4262227"/>
              <a:ext cx="398584" cy="1641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474BC8-17E8-4D4C-A1B4-CC19646299AD}"/>
                </a:ext>
              </a:extLst>
            </p:cNvPr>
            <p:cNvSpPr txBox="1"/>
            <p:nvPr/>
          </p:nvSpPr>
          <p:spPr>
            <a:xfrm>
              <a:off x="4790090" y="4154680"/>
              <a:ext cx="256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Algorithms/Architecture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8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190" y="340019"/>
            <a:ext cx="8221309" cy="103158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solidFill>
                  <a:schemeClr val="accent1"/>
                </a:solidFill>
              </a:rPr>
              <a:t>Preferred Fulfillment – Challenges and </a:t>
            </a:r>
            <a:r>
              <a:rPr lang="en-US" sz="3500" dirty="0"/>
              <a:t>Solutions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332" y="1741766"/>
            <a:ext cx="8221309" cy="2759896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 defTabSz="457200" rtl="0" eaLnBrk="1" latinLnBrk="0" hangingPunct="1">
              <a:lnSpc>
                <a:spcPct val="140000"/>
              </a:lnSpc>
              <a:spcBef>
                <a:spcPct val="0"/>
              </a:spcBef>
              <a:buNone/>
              <a:defRPr sz="1400" kern="1200">
                <a:solidFill>
                  <a:schemeClr val="accent2"/>
                </a:solidFill>
                <a:latin typeface="Arial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Optimality of preferred fulfillment location(s) is myopic </a:t>
            </a:r>
          </a:p>
          <a:p>
            <a:pPr marL="285750" indent="-285750">
              <a:lnSpc>
                <a:spcPct val="12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Assumes item(s) will be fulfilled from assigned location(s)</a:t>
            </a: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US" sz="400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20000"/>
              </a:lnSpc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For &gt;20% of the units assigned for fulfillment there are issues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Item can not be found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Item is damaged</a:t>
            </a:r>
          </a:p>
          <a:p>
            <a:pPr marL="1200150" lvl="2" indent="-28575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Labor is not available</a:t>
            </a:r>
            <a:endParaRPr lang="en-US" sz="1600" dirty="0">
              <a:solidFill>
                <a:schemeClr val="accent1"/>
              </a:solidFill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/>
                </a:solidFill>
              </a:rPr>
              <a:t>                                                                     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4DFA3-3D15-4EE2-8EE0-8400969BFEE8}"/>
              </a:ext>
            </a:extLst>
          </p:cNvPr>
          <p:cNvGrpSpPr/>
          <p:nvPr/>
        </p:nvGrpSpPr>
        <p:grpSpPr>
          <a:xfrm>
            <a:off x="4355610" y="3776603"/>
            <a:ext cx="2512320" cy="369332"/>
            <a:chOff x="4355610" y="3776603"/>
            <a:chExt cx="2512320" cy="3693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679D8E-DF43-442E-ACA8-481AD5A24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5610" y="3853773"/>
              <a:ext cx="493819" cy="28044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9CEC5C-A90E-4664-928E-ED3A56820A05}"/>
                </a:ext>
              </a:extLst>
            </p:cNvPr>
            <p:cNvSpPr txBox="1"/>
            <p:nvPr/>
          </p:nvSpPr>
          <p:spPr>
            <a:xfrm>
              <a:off x="4849429" y="3776603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Machine Learning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82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189698"/>
              </p:ext>
            </p:extLst>
          </p:nvPr>
        </p:nvGraphicFramePr>
        <p:xfrm>
          <a:off x="-1117973" y="535782"/>
          <a:ext cx="8286750" cy="409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rved Up Arrow 6"/>
          <p:cNvSpPr/>
          <p:nvPr/>
        </p:nvSpPr>
        <p:spPr>
          <a:xfrm rot="16524699">
            <a:off x="3785832" y="1785990"/>
            <a:ext cx="4289392" cy="1954154"/>
          </a:xfrm>
          <a:prstGeom prst="curvedUpArrow">
            <a:avLst>
              <a:gd name="adj1" fmla="val 25000"/>
              <a:gd name="adj2" fmla="val 44112"/>
              <a:gd name="adj3" fmla="val 2703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00706" y="2269137"/>
            <a:ext cx="838588" cy="838588"/>
            <a:chOff x="7729596" y="2203148"/>
            <a:chExt cx="1118117" cy="1118117"/>
          </a:xfrm>
        </p:grpSpPr>
        <p:sp>
          <p:nvSpPr>
            <p:cNvPr id="9" name="Rectangle 8"/>
            <p:cNvSpPr/>
            <p:nvPr/>
          </p:nvSpPr>
          <p:spPr>
            <a:xfrm>
              <a:off x="7729596" y="2203148"/>
              <a:ext cx="1118117" cy="11181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7729596" y="2203148"/>
              <a:ext cx="1118117" cy="111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62504" y="1913327"/>
            <a:ext cx="1449975" cy="1194398"/>
            <a:chOff x="7462792" y="1728734"/>
            <a:chExt cx="1933300" cy="1592531"/>
          </a:xfrm>
        </p:grpSpPr>
        <p:sp>
          <p:nvSpPr>
            <p:cNvPr id="12" name="Rectangle 11"/>
            <p:cNvSpPr/>
            <p:nvPr/>
          </p:nvSpPr>
          <p:spPr>
            <a:xfrm>
              <a:off x="7729596" y="2203148"/>
              <a:ext cx="1118117" cy="11181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462792" y="1728734"/>
              <a:ext cx="1933300" cy="11181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Outings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858" y="3012475"/>
            <a:ext cx="838200" cy="838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04" y="3369968"/>
            <a:ext cx="847919" cy="8479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253" y="3908032"/>
            <a:ext cx="1190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63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505150"/>
      </a:dk2>
      <a:lt2>
        <a:srgbClr val="FFFFFE"/>
      </a:lt2>
      <a:accent1>
        <a:srgbClr val="969696"/>
      </a:accent1>
      <a:accent2>
        <a:srgbClr val="E11A25"/>
      </a:accent2>
      <a:accent3>
        <a:srgbClr val="505150"/>
      </a:accent3>
      <a:accent4>
        <a:srgbClr val="70C2E2"/>
      </a:accent4>
      <a:accent5>
        <a:srgbClr val="6E191D"/>
      </a:accent5>
      <a:accent6>
        <a:srgbClr val="4D73A0"/>
      </a:accent6>
      <a:hlink>
        <a:srgbClr val="3F403F"/>
      </a:hlink>
      <a:folHlink>
        <a:srgbClr val="3031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cysInc-Wide [Read-Only]" id="{656F8F01-B2F4-4386-807F-4177918322FD}" vid="{C6D8FE4A-54A7-4C40-A3EB-80FA65730C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54BE522F2F94408C1544D95231EBD3" ma:contentTypeVersion="7" ma:contentTypeDescription="Create a new document." ma:contentTypeScope="" ma:versionID="98d1ba3e2edb9ae31729dfe7019be9e9">
  <xsd:schema xmlns:xsd="http://www.w3.org/2001/XMLSchema" xmlns:xs="http://www.w3.org/2001/XMLSchema" xmlns:p="http://schemas.microsoft.com/office/2006/metadata/properties" xmlns:ns2="cdba0063-2580-40c7-9416-c46687ea46e0" targetNamespace="http://schemas.microsoft.com/office/2006/metadata/properties" ma:root="true" ma:fieldsID="59de1c4cecd6b82ea72af7a68a144a3d" ns2:_="">
    <xsd:import namespace="cdba0063-2580-40c7-9416-c46687ea46e0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ba0063-2580-40c7-9416-c46687ea4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F8DC19-DF81-4B10-BF2D-2D0898CD1F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BD09D-239B-4EFF-9E56-BE698169C9F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dba0063-2580-40c7-9416-c46687ea46e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B23096-CEEB-4EF8-A07D-B1626D3D9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ba0063-2580-40c7-9416-c46687ea4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4418</TotalTime>
  <Words>735</Words>
  <Application>Microsoft Office PowerPoint</Application>
  <PresentationFormat>Custom</PresentationFormat>
  <Paragraphs>179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Macy's Creative IT Support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 Courie</dc:creator>
  <cp:lastModifiedBy>Katia Frank</cp:lastModifiedBy>
  <cp:revision>105</cp:revision>
  <dcterms:created xsi:type="dcterms:W3CDTF">2017-05-16T16:56:50Z</dcterms:created>
  <dcterms:modified xsi:type="dcterms:W3CDTF">2018-04-10T16:03:18Z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0x010100CA54BE522F2F94408C1544D95231EBD3</vt:lpwstr>
  </property>
</Properties>
</file>